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77" r:id="rId6"/>
    <p:sldId id="293" r:id="rId7"/>
    <p:sldId id="258" r:id="rId8"/>
    <p:sldId id="306" r:id="rId9"/>
    <p:sldId id="307" r:id="rId10"/>
    <p:sldId id="309" r:id="rId11"/>
    <p:sldId id="310" r:id="rId12"/>
    <p:sldId id="311" r:id="rId13"/>
    <p:sldId id="290" r:id="rId14"/>
    <p:sldId id="305" r:id="rId15"/>
    <p:sldId id="295" r:id="rId16"/>
    <p:sldId id="303" r:id="rId17"/>
    <p:sldId id="297" r:id="rId18"/>
    <p:sldId id="304" r:id="rId19"/>
    <p:sldId id="296" r:id="rId20"/>
    <p:sldId id="300" r:id="rId21"/>
    <p:sldId id="301" r:id="rId22"/>
    <p:sldId id="302" r:id="rId23"/>
    <p:sldId id="294" r:id="rId24"/>
    <p:sldId id="299" r:id="rId25"/>
    <p:sldId id="291" r:id="rId26"/>
    <p:sldId id="264" r:id="rId27"/>
    <p:sldId id="298" r:id="rId28"/>
    <p:sldId id="268" r:id="rId29"/>
    <p:sldId id="286" r:id="rId30"/>
    <p:sldId id="262" r:id="rId31"/>
    <p:sldId id="292" r:id="rId32"/>
    <p:sldId id="279" r:id="rId33"/>
    <p:sldId id="260"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737A70-6E96-44A6-BEF5-D62ACFBA369B}">
          <p14:sldIdLst>
            <p14:sldId id="256"/>
            <p14:sldId id="277"/>
            <p14:sldId id="293"/>
            <p14:sldId id="258"/>
          </p14:sldIdLst>
        </p14:section>
        <p14:section name="Untitled Section" id="{1654B279-DC39-407B-A87E-15371276495D}">
          <p14:sldIdLst>
            <p14:sldId id="306"/>
            <p14:sldId id="307"/>
            <p14:sldId id="309"/>
            <p14:sldId id="310"/>
            <p14:sldId id="311"/>
            <p14:sldId id="290"/>
            <p14:sldId id="305"/>
            <p14:sldId id="295"/>
            <p14:sldId id="303"/>
            <p14:sldId id="297"/>
            <p14:sldId id="304"/>
            <p14:sldId id="296"/>
            <p14:sldId id="300"/>
            <p14:sldId id="301"/>
            <p14:sldId id="302"/>
            <p14:sldId id="294"/>
            <p14:sldId id="299"/>
            <p14:sldId id="291"/>
            <p14:sldId id="264"/>
            <p14:sldId id="298"/>
            <p14:sldId id="268"/>
            <p14:sldId id="286"/>
            <p14:sldId id="262"/>
            <p14:sldId id="292"/>
            <p14:sldId id="279"/>
            <p14:sldId id="260"/>
            <p14:sldId id="276"/>
          </p14:sldIdLst>
        </p14:section>
      </p14:sectionLst>
    </p:ex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204" autoAdjust="0"/>
  </p:normalViewPr>
  <p:slideViewPr>
    <p:cSldViewPr snapToGrid="0">
      <p:cViewPr>
        <p:scale>
          <a:sx n="60" d="100"/>
          <a:sy n="60" d="100"/>
        </p:scale>
        <p:origin x="784" y="2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7844-8EE5-1B2B-F974-89FAD23A2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4655D-B4E6-1521-F851-439CADD44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F1EC5-576A-5D53-6AAD-65342CC64F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1A0BB8-11F9-CF1E-9933-A311525B0D1C}"/>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85947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35895-4F9D-2043-CAA3-858A28AC1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42CC2-ABEC-6C24-07F3-84C13EC2B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2131F-9C2C-B937-CCDC-4262D2C8C3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46D6D3-A693-6026-3278-DAAAEA52C1F6}"/>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39674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5C524-2A8E-317B-F850-9F6B1FE63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2D53F-40E6-FCFE-A7FF-56C4D6A30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A42D4-8A36-409C-230C-54910D0868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531C67-9AAB-B624-F19B-9B0F47041994}"/>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82004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AF4BA-7F99-85A9-B519-842BA427C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2CD21-AEDE-D69C-E211-555A8F220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EE5093-DDE1-D553-9A9B-3929B01592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F812A-B011-7C2A-B2D5-9D45688D5FB7}"/>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1771878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4B65-BA22-ABA9-7108-157DB98FD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F7130-DBA8-C0A2-70ED-15CC61804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85485-7745-467E-28DA-A95D150CED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E99811-6620-2B42-0FAA-EE4062A7542A}"/>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88431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7F0EB-32C8-3841-C6DA-AED797BE5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16177-7143-B4FC-8ADA-AAE069E58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6C69A-E007-EADC-23CF-24055D9E82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0471FE-6B7E-74E6-A632-7E6BA25B6D20}"/>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26075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58609-9357-5C3D-0F30-A73FE4AF9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1877-54F5-580A-8B45-E67AFAB57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60689-1A08-F710-9F66-7A75222DF4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B2407A-53C7-FDAB-2E7F-655BF7B2ABC2}"/>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67001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177E-E11B-3B24-9D23-F5EB93EF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2D1282-A450-91C9-DE11-26A011D218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877DC-0EED-3E9A-A1FB-411FE82DED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0E60F-2FA7-AF1B-D9CC-EC9E14AB755F}"/>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1333262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4871-04D5-3C35-2FB3-46F8FD2D8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8368B-D7F8-6B4D-35C8-3DF5418FA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CFC49-BC8A-4C27-9AE2-348752BCC3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6DF5DB-908D-F461-42D5-6906DF392461}"/>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2298843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EA906-1BBC-C22C-D33E-32E9DA0BA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5C7AF-35FD-EF4C-2682-20C2829C8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7B9D-9F84-3B0E-566B-9BC88C6CD3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CBCB1F-435C-767A-1449-0AB203811BD9}"/>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68828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F610-2097-9613-83E1-E5BB051DE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233B2-3336-6D59-45A7-49D550223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A16FE-021A-E10E-0334-2E085EC2B0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CBB98-CE66-8BE5-D883-3A695CD5B12E}"/>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4275974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E5A7-86C2-2E28-AB68-EA926404F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0889E-6142-A864-EDEE-0C7DB02F8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CBEE4-D84F-78A7-6346-21BD606ADE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88A305-9A7D-3659-26F5-7AC0BD623AFD}"/>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740101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3AFD-274E-6897-C212-C448B65A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A4947-97AD-7132-CFD9-60A66B908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F112A-1BFC-BC22-F57E-16D6F5C8F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4F4754-A434-EAC8-98B7-898F4C2A60A6}"/>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219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1E03-7525-6246-284C-2AB5B8385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10C7-9146-497B-C70B-7DA89C32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62DED-87D1-C2D2-C7CF-0744D8FDAB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CE88D9-0523-45F0-E760-B1DCE6F41545}"/>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51761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12B7-4804-AAF3-5324-F02FDBB5E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70C46-4F5D-7930-5F7A-B5D8F024F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808A9-346C-A059-740B-08C543582F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34083-819B-FDB3-0598-00BD6EB16A12}"/>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67670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B7C3-4B11-2D72-7E5C-4075BF490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D0E53-EED0-0657-E5B4-5DC76CBBE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954C4-5936-0EF3-B290-59D913685D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FFEEB6-E812-6FB0-10D2-2018A4A20F17}"/>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24581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0A3A-28B6-51F7-EAD3-FC9615EE0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ED15A-756D-2E13-FF0F-DD4208142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73C2-7049-3909-4961-C2B3D03DE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FF48D6-AC47-F6A5-5773-9B0799F46173}"/>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41184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8D17-08E4-AE8A-54E8-4D323E196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3E6FB-F96C-DE64-65E4-52742D119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5A30D-9D52-F6BB-9A72-2C81437B7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B7303B-4FEC-04AF-9748-A39E7906814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91357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Movies Rental application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Implemented </a:t>
            </a:r>
            <a:br>
              <a:rPr lang="en-US" dirty="0"/>
            </a:br>
            <a:r>
              <a:rPr lang="en-US" dirty="0"/>
              <a:t>Use-cases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81845-9435-546D-C8C6-1E86284FFA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4EFE38-65FF-1B64-303F-AF81E9BB4C3A}"/>
              </a:ext>
            </a:extLst>
          </p:cNvPr>
          <p:cNvSpPr>
            <a:spLocks noGrp="1"/>
          </p:cNvSpPr>
          <p:nvPr>
            <p:ph type="title"/>
          </p:nvPr>
        </p:nvSpPr>
        <p:spPr/>
        <p:txBody>
          <a:bodyPr/>
          <a:lstStyle/>
          <a:p>
            <a:r>
              <a:rPr lang="en-US" dirty="0"/>
              <a:t>Implemented </a:t>
            </a:r>
            <a:br>
              <a:rPr lang="en-US" dirty="0"/>
            </a:br>
            <a:r>
              <a:rPr lang="en-US" dirty="0"/>
              <a:t>Use-cases</a:t>
            </a:r>
          </a:p>
        </p:txBody>
      </p:sp>
      <p:sp>
        <p:nvSpPr>
          <p:cNvPr id="7" name="Slide Number Placeholder 6">
            <a:extLst>
              <a:ext uri="{FF2B5EF4-FFF2-40B4-BE49-F238E27FC236}">
                <a16:creationId xmlns:a16="http://schemas.microsoft.com/office/drawing/2014/main" id="{6A31865B-5D32-9A95-4D6C-45D28627D1E9}"/>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6" name="Content Placeholder 5">
            <a:extLst>
              <a:ext uri="{FF2B5EF4-FFF2-40B4-BE49-F238E27FC236}">
                <a16:creationId xmlns:a16="http://schemas.microsoft.com/office/drawing/2014/main" id="{C6C33BF3-EA0C-1F07-F072-8E352EB325E1}"/>
              </a:ext>
            </a:extLst>
          </p:cNvPr>
          <p:cNvSpPr>
            <a:spLocks noGrp="1"/>
          </p:cNvSpPr>
          <p:nvPr>
            <p:ph sz="half" idx="14"/>
          </p:nvPr>
        </p:nvSpPr>
        <p:spPr>
          <a:xfrm>
            <a:off x="771734" y="2590800"/>
            <a:ext cx="9733233" cy="3505200"/>
          </a:xfrm>
        </p:spPr>
        <p:txBody>
          <a:bodyPr vert="horz" lIns="91440" tIns="45720" rIns="91440" bIns="45720" rtlCol="0" anchor="t">
            <a:normAutofit/>
          </a:bodyPr>
          <a:lstStyle/>
          <a:p>
            <a:pPr marL="285750" indent="-285750">
              <a:lnSpc>
                <a:spcPct val="100000"/>
              </a:lnSpc>
              <a:buFontTx/>
              <a:buChar char="-"/>
            </a:pPr>
            <a:r>
              <a:rPr lang="en-US" sz="2800" dirty="0"/>
              <a:t>Add </a:t>
            </a:r>
            <a:r>
              <a:rPr lang="en-US" sz="2800" b="1" dirty="0"/>
              <a:t>Members, Movie, Checkout</a:t>
            </a:r>
            <a:r>
              <a:rPr lang="en-US" sz="2800" dirty="0"/>
              <a:t>.</a:t>
            </a:r>
          </a:p>
          <a:p>
            <a:pPr marL="285750" indent="-285750">
              <a:lnSpc>
                <a:spcPct val="100000"/>
              </a:lnSpc>
              <a:buFontTx/>
              <a:buChar char="-"/>
            </a:pPr>
            <a:r>
              <a:rPr lang="en-US" sz="2800" dirty="0"/>
              <a:t>Search </a:t>
            </a:r>
            <a:r>
              <a:rPr lang="en-US" sz="2800" b="1" dirty="0"/>
              <a:t>Members</a:t>
            </a:r>
            <a:r>
              <a:rPr lang="en-US" sz="2800" dirty="0"/>
              <a:t> by name.</a:t>
            </a:r>
          </a:p>
          <a:p>
            <a:pPr marL="285750" indent="-285750">
              <a:lnSpc>
                <a:spcPct val="100000"/>
              </a:lnSpc>
              <a:buFontTx/>
              <a:buChar char="-"/>
            </a:pPr>
            <a:r>
              <a:rPr lang="en-US" sz="2800" dirty="0"/>
              <a:t>Get </a:t>
            </a:r>
            <a:r>
              <a:rPr lang="en-US" sz="2800" b="1" dirty="0"/>
              <a:t>Checkout</a:t>
            </a:r>
            <a:r>
              <a:rPr lang="en-US" sz="2800" dirty="0"/>
              <a:t> details.</a:t>
            </a:r>
          </a:p>
          <a:p>
            <a:pPr marL="285750" indent="-285750">
              <a:lnSpc>
                <a:spcPct val="100000"/>
              </a:lnSpc>
              <a:buFontTx/>
              <a:buChar char="-"/>
            </a:pPr>
            <a:r>
              <a:rPr lang="en-US" sz="2800" dirty="0"/>
              <a:t>Update </a:t>
            </a:r>
            <a:r>
              <a:rPr lang="en-US" sz="2800" b="1" dirty="0"/>
              <a:t>Member</a:t>
            </a:r>
          </a:p>
          <a:p>
            <a:pPr marL="285750" indent="-285750">
              <a:lnSpc>
                <a:spcPct val="100000"/>
              </a:lnSpc>
              <a:buFontTx/>
              <a:buChar char="-"/>
            </a:pPr>
            <a:r>
              <a:rPr lang="en-US" sz="2800" dirty="0"/>
              <a:t>List </a:t>
            </a:r>
            <a:r>
              <a:rPr lang="en-US" sz="2800" b="1" dirty="0"/>
              <a:t>Members, Movies</a:t>
            </a:r>
            <a:r>
              <a:rPr lang="en-US" sz="2800" dirty="0"/>
              <a:t>. </a:t>
            </a:r>
            <a:endParaRPr lang="en-US" dirty="0"/>
          </a:p>
        </p:txBody>
      </p:sp>
    </p:spTree>
    <p:extLst>
      <p:ext uri="{BB962C8B-B14F-4D97-AF65-F5344CB8AC3E}">
        <p14:creationId xmlns:p14="http://schemas.microsoft.com/office/powerpoint/2010/main" val="401771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A2596-EB86-8483-AB18-2F907A174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3208E-3A09-0651-3B7B-F6AA2C6C5E69}"/>
              </a:ext>
            </a:extLst>
          </p:cNvPr>
          <p:cNvSpPr>
            <a:spLocks noGrp="1"/>
          </p:cNvSpPr>
          <p:nvPr>
            <p:ph type="ctrTitle"/>
          </p:nvPr>
        </p:nvSpPr>
        <p:spPr/>
        <p:txBody>
          <a:bodyPr>
            <a:normAutofit/>
          </a:bodyPr>
          <a:lstStyle/>
          <a:p>
            <a:r>
              <a:rPr lang="en-US" dirty="0"/>
              <a:t>Class Diagram</a:t>
            </a:r>
          </a:p>
        </p:txBody>
      </p:sp>
      <p:pic>
        <p:nvPicPr>
          <p:cNvPr id="13" name="Picture Placeholder 12" descr="Low angle view of tall buildings">
            <a:extLst>
              <a:ext uri="{FF2B5EF4-FFF2-40B4-BE49-F238E27FC236}">
                <a16:creationId xmlns:a16="http://schemas.microsoft.com/office/drawing/2014/main" id="{70B4E530-5EAE-87D9-90DC-E685D8CF364B}"/>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65CC9472-2A5D-4C3A-E4C1-0B351CFEF56A}"/>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B5F8DFE-4B14-899A-A430-6EB6CDE9943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3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DE55-6525-1408-8EE1-D3BB09CEBE4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395F469-5808-1D9D-CD43-3CDA532A7073}"/>
              </a:ext>
            </a:extLst>
          </p:cNvPr>
          <p:cNvSpPr>
            <a:spLocks noGrp="1"/>
          </p:cNvSpPr>
          <p:nvPr>
            <p:ph type="title"/>
          </p:nvPr>
        </p:nvSpPr>
        <p:spPr/>
        <p:txBody>
          <a:bodyPr/>
          <a:lstStyle/>
          <a:p>
            <a:r>
              <a:rPr lang="en-US" dirty="0"/>
              <a:t>class diagram</a:t>
            </a:r>
          </a:p>
        </p:txBody>
      </p:sp>
      <p:pic>
        <p:nvPicPr>
          <p:cNvPr id="16" name="Content Placeholder 7">
            <a:extLst>
              <a:ext uri="{FF2B5EF4-FFF2-40B4-BE49-F238E27FC236}">
                <a16:creationId xmlns:a16="http://schemas.microsoft.com/office/drawing/2014/main" id="{0F5D8E8D-9738-DBBE-42EF-E5147DFABE1F}"/>
              </a:ext>
            </a:extLst>
          </p:cNvPr>
          <p:cNvPicPr>
            <a:picLocks noGrp="1" noChangeAspect="1"/>
          </p:cNvPicPr>
          <p:nvPr>
            <p:ph type="tbl" sz="quarter" idx="13"/>
          </p:nvPr>
        </p:nvPicPr>
        <p:blipFill>
          <a:blip r:embed="rId3"/>
          <a:stretch>
            <a:fillRect/>
          </a:stretch>
        </p:blipFill>
        <p:spPr>
          <a:xfrm>
            <a:off x="890282" y="271742"/>
            <a:ext cx="10306493" cy="6314516"/>
          </a:xfrm>
        </p:spPr>
      </p:pic>
      <p:sp>
        <p:nvSpPr>
          <p:cNvPr id="2" name="Slide Number Placeholder 1">
            <a:extLst>
              <a:ext uri="{FF2B5EF4-FFF2-40B4-BE49-F238E27FC236}">
                <a16:creationId xmlns:a16="http://schemas.microsoft.com/office/drawing/2014/main" id="{317188BB-C8A6-6358-310E-F7B3FB0FC4D5}"/>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20852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ADBAB-DCEC-8035-1E70-10F60F7BC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4CAF4-2AC5-8185-6149-665AF6C021CA}"/>
              </a:ext>
            </a:extLst>
          </p:cNvPr>
          <p:cNvSpPr>
            <a:spLocks noGrp="1"/>
          </p:cNvSpPr>
          <p:nvPr>
            <p:ph type="ctrTitle"/>
          </p:nvPr>
        </p:nvSpPr>
        <p:spPr/>
        <p:txBody>
          <a:bodyPr>
            <a:normAutofit/>
          </a:bodyPr>
          <a:lstStyle/>
          <a:p>
            <a:r>
              <a:rPr lang="en-US" dirty="0"/>
              <a:t>Use-Case Diagram</a:t>
            </a:r>
          </a:p>
        </p:txBody>
      </p:sp>
      <p:pic>
        <p:nvPicPr>
          <p:cNvPr id="13" name="Picture Placeholder 12" descr="Low angle view of tall buildings">
            <a:extLst>
              <a:ext uri="{FF2B5EF4-FFF2-40B4-BE49-F238E27FC236}">
                <a16:creationId xmlns:a16="http://schemas.microsoft.com/office/drawing/2014/main" id="{52AE6F4D-FFED-F381-1BFF-857F0C1DA6FC}"/>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614CC6C1-0823-5AAA-DA87-709E9C2745DD}"/>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79F6793-DEB5-867B-165E-4E6E68CA4EBA}"/>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792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B44E1-EBC1-E9CE-CA8E-7AE06397C26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800EC87-55F4-BF8F-D683-E9CF08B38D25}"/>
              </a:ext>
            </a:extLst>
          </p:cNvPr>
          <p:cNvSpPr>
            <a:spLocks noGrp="1"/>
          </p:cNvSpPr>
          <p:nvPr>
            <p:ph type="title"/>
          </p:nvPr>
        </p:nvSpPr>
        <p:spPr>
          <a:xfrm>
            <a:off x="202019" y="332588"/>
            <a:ext cx="2328530" cy="1081544"/>
          </a:xfrm>
        </p:spPr>
        <p:txBody>
          <a:bodyPr>
            <a:normAutofit/>
          </a:bodyPr>
          <a:lstStyle/>
          <a:p>
            <a:r>
              <a:rPr lang="en-US" sz="3200" dirty="0"/>
              <a:t>Use-Case diagram</a:t>
            </a:r>
          </a:p>
        </p:txBody>
      </p:sp>
      <p:sp>
        <p:nvSpPr>
          <p:cNvPr id="2" name="Slide Number Placeholder 1">
            <a:extLst>
              <a:ext uri="{FF2B5EF4-FFF2-40B4-BE49-F238E27FC236}">
                <a16:creationId xmlns:a16="http://schemas.microsoft.com/office/drawing/2014/main" id="{1EA117F0-17DD-238A-E9CC-87F4398B546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4" name="Picture 3">
            <a:extLst>
              <a:ext uri="{FF2B5EF4-FFF2-40B4-BE49-F238E27FC236}">
                <a16:creationId xmlns:a16="http://schemas.microsoft.com/office/drawing/2014/main" id="{DC54991C-BC36-C1ED-FC98-4B32F1DF630A}"/>
              </a:ext>
            </a:extLst>
          </p:cNvPr>
          <p:cNvPicPr>
            <a:picLocks noChangeAspect="1"/>
          </p:cNvPicPr>
          <p:nvPr/>
        </p:nvPicPr>
        <p:blipFill>
          <a:blip r:embed="rId3"/>
          <a:stretch>
            <a:fillRect/>
          </a:stretch>
        </p:blipFill>
        <p:spPr>
          <a:xfrm>
            <a:off x="2604978" y="146838"/>
            <a:ext cx="8246240" cy="6564324"/>
          </a:xfrm>
          <a:prstGeom prst="rect">
            <a:avLst/>
          </a:prstGeom>
        </p:spPr>
      </p:pic>
    </p:spTree>
    <p:extLst>
      <p:ext uri="{BB962C8B-B14F-4D97-AF65-F5344CB8AC3E}">
        <p14:creationId xmlns:p14="http://schemas.microsoft.com/office/powerpoint/2010/main" val="190104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2D733-5839-EFCE-BDB0-E2D97744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01EF4-96E2-E4FC-34D3-188213BF1290}"/>
              </a:ext>
            </a:extLst>
          </p:cNvPr>
          <p:cNvSpPr>
            <a:spLocks noGrp="1"/>
          </p:cNvSpPr>
          <p:nvPr>
            <p:ph type="ctrTitle"/>
          </p:nvPr>
        </p:nvSpPr>
        <p:spPr/>
        <p:txBody>
          <a:bodyPr>
            <a:normAutofit/>
          </a:bodyPr>
          <a:lstStyle/>
          <a:p>
            <a:r>
              <a:rPr lang="en-US" dirty="0"/>
              <a:t>Sequence diagrams</a:t>
            </a:r>
          </a:p>
        </p:txBody>
      </p:sp>
      <p:pic>
        <p:nvPicPr>
          <p:cNvPr id="13" name="Picture Placeholder 12" descr="Low angle view of tall buildings">
            <a:extLst>
              <a:ext uri="{FF2B5EF4-FFF2-40B4-BE49-F238E27FC236}">
                <a16:creationId xmlns:a16="http://schemas.microsoft.com/office/drawing/2014/main" id="{62C96A1F-7689-EB95-1065-9EFA1634B030}"/>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880212C-3134-4D8E-222F-992788124BB0}"/>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26F343F-8013-4F45-D05F-DD97CFC39D02}"/>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1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4D02-8BC7-3802-E9CF-7EFDEB460C9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1E4887A-6C5D-18BA-9930-AF01CC1D8F3C}"/>
              </a:ext>
            </a:extLst>
          </p:cNvPr>
          <p:cNvSpPr>
            <a:spLocks noGrp="1"/>
          </p:cNvSpPr>
          <p:nvPr>
            <p:ph type="title"/>
          </p:nvPr>
        </p:nvSpPr>
        <p:spPr/>
        <p:txBody>
          <a:bodyPr/>
          <a:lstStyle/>
          <a:p>
            <a:r>
              <a:rPr lang="en-US" dirty="0"/>
              <a:t>Sequence diagram 1 </a:t>
            </a:r>
          </a:p>
        </p:txBody>
      </p:sp>
      <p:graphicFrame>
        <p:nvGraphicFramePr>
          <p:cNvPr id="14" name="Table Placeholder 13">
            <a:extLst>
              <a:ext uri="{FF2B5EF4-FFF2-40B4-BE49-F238E27FC236}">
                <a16:creationId xmlns:a16="http://schemas.microsoft.com/office/drawing/2014/main" id="{175EFA42-9588-2C69-D729-BAE3CD3A452C}"/>
              </a:ext>
            </a:extLst>
          </p:cNvPr>
          <p:cNvGraphicFramePr>
            <a:graphicFrameLocks noGrp="1"/>
          </p:cNvGraphicFramePr>
          <p:nvPr>
            <p:ph type="tbl" sz="quarter" idx="13"/>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479EF9F2-D44C-FA77-9CDE-AD4B0BE77FD2}"/>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4557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AC342-D606-C762-0ABD-D9408454580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71585844-93B9-E1FA-9A68-D8F155CC93FC}"/>
              </a:ext>
            </a:extLst>
          </p:cNvPr>
          <p:cNvSpPr>
            <a:spLocks noGrp="1"/>
          </p:cNvSpPr>
          <p:nvPr>
            <p:ph type="title"/>
          </p:nvPr>
        </p:nvSpPr>
        <p:spPr/>
        <p:txBody>
          <a:bodyPr/>
          <a:lstStyle/>
          <a:p>
            <a:r>
              <a:rPr lang="en-US" dirty="0"/>
              <a:t>Sequence diagram 2</a:t>
            </a:r>
          </a:p>
        </p:txBody>
      </p:sp>
      <p:graphicFrame>
        <p:nvGraphicFramePr>
          <p:cNvPr id="14" name="Table Placeholder 13">
            <a:extLst>
              <a:ext uri="{FF2B5EF4-FFF2-40B4-BE49-F238E27FC236}">
                <a16:creationId xmlns:a16="http://schemas.microsoft.com/office/drawing/2014/main" id="{B64E8253-BB7B-E739-1E4A-383E0D5C851B}"/>
              </a:ext>
            </a:extLst>
          </p:cNvPr>
          <p:cNvGraphicFramePr>
            <a:graphicFrameLocks noGrp="1"/>
          </p:cNvGraphicFramePr>
          <p:nvPr>
            <p:ph type="tbl" sz="quarter" idx="13"/>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4EE149A6-1632-43A0-1B5E-AE41A48CEA91}"/>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518425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A321-67D0-1E3D-381D-E1B90CD68FE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D52836A-9156-A0C1-94A6-A8079DDDA374}"/>
              </a:ext>
            </a:extLst>
          </p:cNvPr>
          <p:cNvSpPr>
            <a:spLocks noGrp="1"/>
          </p:cNvSpPr>
          <p:nvPr>
            <p:ph type="title"/>
          </p:nvPr>
        </p:nvSpPr>
        <p:spPr/>
        <p:txBody>
          <a:bodyPr/>
          <a:lstStyle/>
          <a:p>
            <a:r>
              <a:rPr lang="en-US" dirty="0"/>
              <a:t>Sequence diagram 3 </a:t>
            </a:r>
          </a:p>
        </p:txBody>
      </p:sp>
      <p:graphicFrame>
        <p:nvGraphicFramePr>
          <p:cNvPr id="14" name="Table Placeholder 13">
            <a:extLst>
              <a:ext uri="{FF2B5EF4-FFF2-40B4-BE49-F238E27FC236}">
                <a16:creationId xmlns:a16="http://schemas.microsoft.com/office/drawing/2014/main" id="{499B3925-44E1-434D-C47C-C9747F6DFCA3}"/>
              </a:ext>
            </a:extLst>
          </p:cNvPr>
          <p:cNvGraphicFramePr>
            <a:graphicFrameLocks noGrp="1"/>
          </p:cNvGraphicFramePr>
          <p:nvPr>
            <p:ph type="tbl" sz="quarter" idx="13"/>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0481AED8-3D83-AD42-51F5-BD344DBE5D66}"/>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89444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a:normAutofit/>
          </a:bodyPr>
          <a:lstStyle/>
          <a:p>
            <a:r>
              <a:rPr lang="en-US" dirty="0"/>
              <a:t>Group 4</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Od-Erdene </a:t>
            </a:r>
            <a:r>
              <a:rPr lang="en-US" dirty="0" err="1"/>
              <a:t>Chuluunsukh</a:t>
            </a:r>
            <a:endParaRPr lang="en-US" dirty="0"/>
          </a:p>
          <a:p>
            <a:pPr marL="342900" indent="-342900">
              <a:buFont typeface="Arial" panose="020B0604020202020204" pitchFamily="34" charset="0"/>
              <a:buChar char="•"/>
            </a:pPr>
            <a:r>
              <a:rPr lang="en-US" dirty="0" err="1"/>
              <a:t>Luvsangombo</a:t>
            </a:r>
            <a:r>
              <a:rPr lang="en-US" dirty="0"/>
              <a:t> </a:t>
            </a:r>
            <a:r>
              <a:rPr lang="en-US" dirty="0" err="1"/>
              <a:t>Gochoodorj</a:t>
            </a:r>
            <a:endParaRPr lang="en-US" dirty="0"/>
          </a:p>
          <a:p>
            <a:pPr marL="342900" indent="-342900">
              <a:buFont typeface="Arial" panose="020B0604020202020204" pitchFamily="34" charset="0"/>
              <a:buChar char="•"/>
            </a:pPr>
            <a:r>
              <a:rPr lang="en-US" dirty="0"/>
              <a:t>Hossam Hassan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8F7-C019-D22F-E7F4-02DDE4A748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8B68B-E4CF-DF29-FBC7-C64264BD180C}"/>
              </a:ext>
            </a:extLst>
          </p:cNvPr>
          <p:cNvSpPr>
            <a:spLocks noGrp="1"/>
          </p:cNvSpPr>
          <p:nvPr>
            <p:ph type="ctrTitle"/>
          </p:nvPr>
        </p:nvSpPr>
        <p:spPr/>
        <p:txBody>
          <a:bodyPr>
            <a:normAutofit/>
          </a:bodyPr>
          <a:lstStyle/>
          <a:p>
            <a:r>
              <a:rPr lang="en-US" dirty="0"/>
              <a:t>Implemented validations</a:t>
            </a:r>
          </a:p>
        </p:txBody>
      </p:sp>
      <p:pic>
        <p:nvPicPr>
          <p:cNvPr id="13" name="Picture Placeholder 12" descr="Low angle view of tall buildings">
            <a:extLst>
              <a:ext uri="{FF2B5EF4-FFF2-40B4-BE49-F238E27FC236}">
                <a16:creationId xmlns:a16="http://schemas.microsoft.com/office/drawing/2014/main" id="{F195EB2A-E4D5-588F-7BFB-1BA78E255899}"/>
              </a:ext>
            </a:extLst>
          </p:cNvPr>
          <p:cNvPicPr>
            <a:picLocks noGrp="1" noChangeAspect="1"/>
          </p:cNvPicPr>
          <p:nvPr>
            <p:ph type="pic" sz="quarter" idx="13"/>
          </p:nvPr>
        </p:nvPicPr>
        <p:blipFill>
          <a:blip r:embed="rId3"/>
          <a:srcRect l="43" r="43"/>
          <a:stretch/>
        </p:blipFill>
        <p:spPr/>
      </p:pic>
      <p:sp>
        <p:nvSpPr>
          <p:cNvPr id="44" name="Oval 43">
            <a:extLst>
              <a:ext uri="{FF2B5EF4-FFF2-40B4-BE49-F238E27FC236}">
                <a16:creationId xmlns:a16="http://schemas.microsoft.com/office/drawing/2014/main" id="{4BBC112E-D62B-3F63-4923-D88581598B2B}"/>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5B8D47D-F15B-FEA6-A82D-B2474C5FF6BF}"/>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9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E5128-0DC0-CA5E-7AC8-5BD5CC633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07CF2-7D62-140A-CC77-02638BCCC390}"/>
              </a:ext>
            </a:extLst>
          </p:cNvPr>
          <p:cNvSpPr>
            <a:spLocks noGrp="1"/>
          </p:cNvSpPr>
          <p:nvPr>
            <p:ph type="title"/>
          </p:nvPr>
        </p:nvSpPr>
        <p:spPr/>
        <p:txBody>
          <a:bodyPr/>
          <a:lstStyle/>
          <a:p>
            <a:r>
              <a:rPr lang="en-US" dirty="0"/>
              <a:t>Implemented validations</a:t>
            </a:r>
          </a:p>
        </p:txBody>
      </p:sp>
      <p:pic>
        <p:nvPicPr>
          <p:cNvPr id="14" name="Picture Placeholder 13" descr="Woman walking in office">
            <a:extLst>
              <a:ext uri="{FF2B5EF4-FFF2-40B4-BE49-F238E27FC236}">
                <a16:creationId xmlns:a16="http://schemas.microsoft.com/office/drawing/2014/main" id="{464D97C5-F27D-B796-8BA8-EC7F729EE450}"/>
              </a:ext>
            </a:extLst>
          </p:cNvPr>
          <p:cNvPicPr>
            <a:picLocks noGrp="1" noChangeAspect="1"/>
          </p:cNvPicPr>
          <p:nvPr>
            <p:ph type="pic" sz="quarter" idx="15"/>
          </p:nvPr>
        </p:nvPicPr>
        <p:blipFill>
          <a:blip r:embed="rId3"/>
          <a:srcRect l="35913" r="35913"/>
          <a:stretch/>
        </p:blipFill>
        <p:spPr/>
      </p:pic>
      <p:sp>
        <p:nvSpPr>
          <p:cNvPr id="8" name="Text Placeholder 7">
            <a:extLst>
              <a:ext uri="{FF2B5EF4-FFF2-40B4-BE49-F238E27FC236}">
                <a16:creationId xmlns:a16="http://schemas.microsoft.com/office/drawing/2014/main" id="{671CA2AA-4550-18FA-1A67-28D00CC50F0F}"/>
              </a:ext>
            </a:extLst>
          </p:cNvPr>
          <p:cNvSpPr>
            <a:spLocks noGrp="1"/>
          </p:cNvSpPr>
          <p:nvPr>
            <p:ph sz="half" idx="16"/>
          </p:nvPr>
        </p:nvSpPr>
        <p:spPr/>
        <p:txBody>
          <a:bodyPr>
            <a:normAutofit/>
          </a:bodyPr>
          <a:lstStyle/>
          <a:p>
            <a:r>
              <a:rPr lang="en-US" dirty="0"/>
              <a:t>On adding new movie we validate that every field is not empty , else we will raise error for user.</a:t>
            </a:r>
          </a:p>
        </p:txBody>
      </p:sp>
      <p:sp>
        <p:nvSpPr>
          <p:cNvPr id="30" name="Slide Number Placeholder 29">
            <a:extLst>
              <a:ext uri="{FF2B5EF4-FFF2-40B4-BE49-F238E27FC236}">
                <a16:creationId xmlns:a16="http://schemas.microsoft.com/office/drawing/2014/main" id="{197EB530-B055-12CA-09FB-3A10E48FEE1E}"/>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64" name="Oval 63">
            <a:extLst>
              <a:ext uri="{FF2B5EF4-FFF2-40B4-BE49-F238E27FC236}">
                <a16:creationId xmlns:a16="http://schemas.microsoft.com/office/drawing/2014/main" id="{740DDA33-552A-A353-412F-F0C77EC2EA7C}"/>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4FEB93F7-FD74-1901-DF96-21DED24EB1AE}"/>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4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STC Conclusion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p:txBody>
          <a:bodyPr/>
          <a:lstStyle/>
          <a:p>
            <a:r>
              <a:rPr lang="en-US" dirty="0"/>
              <a:t>STC</a:t>
            </a:r>
            <a:br>
              <a:rPr lang="en-US" dirty="0"/>
            </a:br>
            <a:r>
              <a:rPr lang="en-US" dirty="0"/>
              <a:t>Conclusion</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p:txBody>
          <a:bodyPr vert="horz" lIns="91440" tIns="45720" rIns="91440" bIns="45720" rtlCol="0" anchor="t">
            <a:normAutofit/>
          </a:bodyPr>
          <a:lstStyle/>
          <a:p>
            <a:pPr marL="285750" indent="-285750">
              <a:lnSpc>
                <a:spcPct val="120000"/>
              </a:lnSpc>
              <a:buFont typeface="Arial" panose="020B0604020202020204" pitchFamily="34" charset="0"/>
              <a:buChar char="•"/>
            </a:pPr>
            <a:r>
              <a:rPr lang="en-US" dirty="0"/>
              <a:t>Generic methods make it possible to create general-purpose methods in Java by declaring and using one or more type variables in the method. This allows a user to make use of the method using any data type that is convenient, with full compiler support for type-checking. Likewise, when individual awareness has integrated into its daily functioning the universal value of transcendental consciousness, the awareness is maximally flexible.</a:t>
            </a:r>
          </a:p>
        </p:txBody>
      </p:sp>
    </p:spTree>
    <p:extLst>
      <p:ext uri="{BB962C8B-B14F-4D97-AF65-F5344CB8AC3E}">
        <p14:creationId xmlns:p14="http://schemas.microsoft.com/office/powerpoint/2010/main" val="134637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9D62D407-9C5E-876B-0013-E793E9D60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AF609-B866-34FE-991E-CCB65EAB960C}"/>
              </a:ext>
            </a:extLst>
          </p:cNvPr>
          <p:cNvSpPr>
            <a:spLocks noGrp="1"/>
          </p:cNvSpPr>
          <p:nvPr>
            <p:ph type="title"/>
          </p:nvPr>
        </p:nvSpPr>
        <p:spPr/>
        <p:txBody>
          <a:bodyPr/>
          <a:lstStyle/>
          <a:p>
            <a:r>
              <a:rPr lang="en-US" dirty="0"/>
              <a:t>STC Conclusion</a:t>
            </a:r>
          </a:p>
        </p:txBody>
      </p:sp>
      <p:sp>
        <p:nvSpPr>
          <p:cNvPr id="6" name="Slide Number Placeholder 5">
            <a:extLst>
              <a:ext uri="{FF2B5EF4-FFF2-40B4-BE49-F238E27FC236}">
                <a16:creationId xmlns:a16="http://schemas.microsoft.com/office/drawing/2014/main" id="{E910158B-6515-930A-BB36-69B5D5D97A5D}"/>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3" name="Content Placeholder 2">
            <a:extLst>
              <a:ext uri="{FF2B5EF4-FFF2-40B4-BE49-F238E27FC236}">
                <a16:creationId xmlns:a16="http://schemas.microsoft.com/office/drawing/2014/main" id="{435B5C4F-A4B9-34E5-96C4-39BF0D3F24F3}"/>
              </a:ext>
            </a:extLst>
          </p:cNvPr>
          <p:cNvSpPr>
            <a:spLocks noGrp="1"/>
          </p:cNvSpPr>
          <p:nvPr>
            <p:ph sz="half" idx="14"/>
          </p:nvPr>
        </p:nvSpPr>
        <p:spPr/>
        <p:txBody>
          <a:bodyPr vert="horz" lIns="91440" tIns="45720" rIns="91440" bIns="45720" rtlCol="0" anchor="t">
            <a:normAutofit/>
          </a:bodyPr>
          <a:lstStyle/>
          <a:p>
            <a:pPr marL="285750" indent="-285750">
              <a:buFont typeface="Arial" panose="020B0604020202020204" pitchFamily="34" charset="0"/>
              <a:buChar char="•"/>
            </a:pPr>
            <a:r>
              <a:rPr lang="en-US" dirty="0"/>
              <a:t> Streams in Java represent a deeper level of intelligence inherent in the concept of “collection” that has been implemented in the Java language. When intelligence expands, challenges and tasks that seemed difficult and time-consuming before can become effortless and meet with consistent success. This is one of the documented benefits of TM practice.</a:t>
            </a:r>
          </a:p>
        </p:txBody>
      </p:sp>
    </p:spTree>
    <p:extLst>
      <p:ext uri="{BB962C8B-B14F-4D97-AF65-F5344CB8AC3E}">
        <p14:creationId xmlns:p14="http://schemas.microsoft.com/office/powerpoint/2010/main" val="321197563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p:txBody>
          <a:bodyPr/>
          <a:lstStyle/>
          <a:p>
            <a:r>
              <a:rPr lang="en-US" dirty="0"/>
              <a:t>Effective delivery techniques​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p:txBody>
          <a:bodyPr vert="horz" lIns="91440" tIns="45720" rIns="91440" bIns="45720" rtlCol="0" anchor="t">
            <a:normAutofit/>
          </a:bodyPr>
          <a:lstStyle/>
          <a:p>
            <a:r>
              <a:rPr lang="en-US" dirty="0"/>
              <a:t>Voice modulation is a powerful tool in public speaking. It involves varying pitch, tone, and volume to convey emotion, emphasize points, and maintain interest:</a:t>
            </a:r>
          </a:p>
          <a:p>
            <a:pPr lvl="1"/>
            <a:r>
              <a:rPr lang="en-US" dirty="0"/>
              <a:t>Pitch variation​</a:t>
            </a:r>
          </a:p>
          <a:p>
            <a:pPr lvl="1"/>
            <a:r>
              <a:rPr lang="en-US" dirty="0"/>
              <a:t>Tone inflection​</a:t>
            </a:r>
          </a:p>
          <a:p>
            <a:pPr lvl="1"/>
            <a:r>
              <a:rPr lang="en-US" dirty="0"/>
              <a:t>Volume control</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p:txBody>
          <a:bodyPr vert="horz" lIns="91440" tIns="45720" rIns="91440" bIns="45720" rtlCol="0" anchor="t">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Tree>
    <p:extLst>
      <p:ext uri="{BB962C8B-B14F-4D97-AF65-F5344CB8AC3E}">
        <p14:creationId xmlns:p14="http://schemas.microsoft.com/office/powerpoint/2010/main" val="415169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p:txBody>
          <a:bodyPr/>
          <a:lstStyle/>
          <a:p>
            <a:r>
              <a:rPr lang="en-US" dirty="0"/>
              <a:t>Navigating Q&amp;A sessions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p:txBody>
          <a:bodyPr>
            <a:normAutofit/>
          </a:bodyPr>
          <a:lstStyle/>
          <a:p>
            <a:r>
              <a:rPr lang="en-US" dirty="0"/>
              <a:t>Know your material in advance​</a:t>
            </a:r>
          </a:p>
          <a:p>
            <a:r>
              <a:rPr lang="en-US" dirty="0"/>
              <a:t>Anticipate common </a:t>
            </a:r>
            <a:br>
              <a:rPr lang="en-US" dirty="0"/>
            </a:br>
            <a:r>
              <a:rPr lang="en-US" dirty="0"/>
              <a:t>questions​</a:t>
            </a:r>
          </a:p>
          <a:p>
            <a:r>
              <a:rPr lang="en-US" dirty="0"/>
              <a:t>Rehearse your responses</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dirty="0"/>
              <a:t>Speaking impact​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p:txBody>
          <a:bodyPr>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a:t>
            </a:r>
          </a:p>
        </p:txBody>
      </p: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920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t>Dynamic delivery​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8" name="Table Placeholder 7">
            <a:extLst>
              <a:ext uri="{FF2B5EF4-FFF2-40B4-BE49-F238E27FC236}">
                <a16:creationId xmlns:a16="http://schemas.microsoft.com/office/drawing/2014/main" id="{24EE9911-8AC9-5BE2-4456-0175FD28D083}"/>
              </a:ext>
            </a:extLst>
          </p:cNvPr>
          <p:cNvGraphicFramePr>
            <a:graphicFrameLocks noGrp="1"/>
          </p:cNvGraphicFramePr>
          <p:nvPr>
            <p:ph type="tbl" sz="quarter" idx="14"/>
            <p:extLst>
              <p:ext uri="{D42A27DB-BD31-4B8C-83A1-F6EECF244321}">
                <p14:modId xmlns:p14="http://schemas.microsoft.com/office/powerpoint/2010/main" val="3554612853"/>
              </p:ext>
            </p:extLst>
          </p:nvPr>
        </p:nvGraphicFramePr>
        <p:xfrm>
          <a:off x="5241925" y="2417763"/>
          <a:ext cx="6188075" cy="3736975"/>
        </p:xfrm>
        <a:graphic>
          <a:graphicData uri="http://schemas.openxmlformats.org/drawingml/2006/table">
            <a:tbl>
              <a:tblPr firstRow="1" bandRow="1">
                <a:tableStyleId>{C4B1156A-380E-4F78-BDF5-A606A8083BF9}</a:tableStyleId>
              </a:tblPr>
              <a:tblGrid>
                <a:gridCol w="1695814">
                  <a:extLst>
                    <a:ext uri="{9D8B030D-6E8A-4147-A177-3AD203B41FA5}">
                      <a16:colId xmlns:a16="http://schemas.microsoft.com/office/drawing/2014/main" val="248340271"/>
                    </a:ext>
                  </a:extLst>
                </a:gridCol>
                <a:gridCol w="2052644">
                  <a:extLst>
                    <a:ext uri="{9D8B030D-6E8A-4147-A177-3AD203B41FA5}">
                      <a16:colId xmlns:a16="http://schemas.microsoft.com/office/drawing/2014/main" val="2825265259"/>
                    </a:ext>
                  </a:extLst>
                </a:gridCol>
                <a:gridCol w="1233830">
                  <a:extLst>
                    <a:ext uri="{9D8B030D-6E8A-4147-A177-3AD203B41FA5}">
                      <a16:colId xmlns:a16="http://schemas.microsoft.com/office/drawing/2014/main" val="207959087"/>
                    </a:ext>
                  </a:extLst>
                </a:gridCol>
                <a:gridCol w="1205788">
                  <a:extLst>
                    <a:ext uri="{9D8B030D-6E8A-4147-A177-3AD203B41FA5}">
                      <a16:colId xmlns:a16="http://schemas.microsoft.com/office/drawing/2014/main" val="3104692732"/>
                    </a:ext>
                  </a:extLst>
                </a:gridCol>
              </a:tblGrid>
              <a:tr h="735647">
                <a:tc>
                  <a:txBody>
                    <a:bodyPr/>
                    <a:lstStyle/>
                    <a:p>
                      <a:pPr algn="l" rtl="0" fontAlgn="base"/>
                      <a:r>
                        <a:rPr lang="en-US" sz="1800" b="1" dirty="0">
                          <a:solidFill>
                            <a:sysClr val="windowText" lastClr="000000"/>
                          </a:solidFill>
                          <a:effectLst/>
                        </a:rPr>
                        <a:t>Metric​</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Measurement​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Target​</a:t>
                      </a:r>
                      <a:endParaRPr lang="en-US" b="1" i="0" dirty="0">
                        <a:solidFill>
                          <a:sysClr val="windowText" lastClr="000000"/>
                        </a:solidFill>
                        <a:effectLst/>
                      </a:endParaRPr>
                    </a:p>
                  </a:txBody>
                  <a:tcPr anchor="ctr"/>
                </a:tc>
                <a:tc>
                  <a:txBody>
                    <a:bodyPr/>
                    <a:lstStyle/>
                    <a:p>
                      <a:pPr algn="l" rtl="0" fontAlgn="base"/>
                      <a:r>
                        <a:rPr lang="en-US" sz="1800" b="1" dirty="0">
                          <a:solidFill>
                            <a:sysClr val="windowText" lastClr="000000"/>
                          </a:solidFill>
                          <a:effectLst/>
                        </a:rPr>
                        <a:t>Actual​</a:t>
                      </a:r>
                      <a:endParaRPr lang="en-US" b="1" i="0" dirty="0">
                        <a:solidFill>
                          <a:sysClr val="windowText" lastClr="000000"/>
                        </a:solidFill>
                        <a:effectLst/>
                      </a:endParaRPr>
                    </a:p>
                  </a:txBody>
                  <a:tcPr anchor="ctr"/>
                </a:tc>
                <a:extLst>
                  <a:ext uri="{0D108BD9-81ED-4DB2-BD59-A6C34878D82A}">
                    <a16:rowId xmlns:a16="http://schemas.microsoft.com/office/drawing/2014/main" val="3706384421"/>
                  </a:ext>
                </a:extLst>
              </a:tr>
              <a:tr h="735647">
                <a:tc>
                  <a:txBody>
                    <a:bodyPr/>
                    <a:lstStyle/>
                    <a:p>
                      <a:pPr algn="l" rtl="0" fontAlgn="base"/>
                      <a:r>
                        <a:rPr lang="en-US" sz="1800" b="0" dirty="0">
                          <a:solidFill>
                            <a:sysClr val="windowText" lastClr="000000"/>
                          </a:solidFill>
                          <a:effectLst/>
                        </a:rPr>
                        <a:t>Audience </a:t>
                      </a:r>
                      <a:br>
                        <a:rPr lang="en-US" sz="1800" b="0" dirty="0">
                          <a:solidFill>
                            <a:sysClr val="windowText" lastClr="000000"/>
                          </a:solidFill>
                          <a:effectLst/>
                        </a:rPr>
                      </a:br>
                      <a:r>
                        <a:rPr lang="en-US" sz="1800" b="0" dirty="0">
                          <a:solidFill>
                            <a:sysClr val="windowText" lastClr="000000"/>
                          </a:solidFill>
                          <a:effectLst/>
                        </a:rPr>
                        <a:t>attendance​</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attendees​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120​</a:t>
                      </a:r>
                      <a:endParaRPr lang="en-US" b="0" i="0" dirty="0">
                        <a:solidFill>
                          <a:sysClr val="windowText" lastClr="000000"/>
                        </a:solidFill>
                        <a:effectLst/>
                      </a:endParaRPr>
                    </a:p>
                  </a:txBody>
                  <a:tcPr anchor="ctr"/>
                </a:tc>
                <a:extLst>
                  <a:ext uri="{0D108BD9-81ED-4DB2-BD59-A6C34878D82A}">
                    <a16:rowId xmlns:a16="http://schemas.microsoft.com/office/drawing/2014/main" val="2453559787"/>
                  </a:ext>
                </a:extLst>
              </a:tr>
              <a:tr h="735647">
                <a:tc>
                  <a:txBody>
                    <a:bodyPr/>
                    <a:lstStyle/>
                    <a:p>
                      <a:pPr algn="l" rtl="0" fontAlgn="base"/>
                      <a:r>
                        <a:rPr lang="en-US" sz="1800" b="0" dirty="0">
                          <a:solidFill>
                            <a:sysClr val="windowText" lastClr="000000"/>
                          </a:solidFill>
                          <a:effectLst/>
                        </a:rPr>
                        <a:t>Engagement duration​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Minutes​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60​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75​</a:t>
                      </a:r>
                      <a:endParaRPr lang="en-US" b="0" i="0" dirty="0">
                        <a:solidFill>
                          <a:sysClr val="windowText" lastClr="000000"/>
                        </a:solidFill>
                        <a:effectLst/>
                      </a:endParaRPr>
                    </a:p>
                  </a:txBody>
                  <a:tcPr anchor="ctr"/>
                </a:tc>
                <a:extLst>
                  <a:ext uri="{0D108BD9-81ED-4DB2-BD59-A6C34878D82A}">
                    <a16:rowId xmlns:a16="http://schemas.microsoft.com/office/drawing/2014/main" val="314553674"/>
                  </a:ext>
                </a:extLst>
              </a:tr>
              <a:tr h="735647">
                <a:tc>
                  <a:txBody>
                    <a:bodyPr/>
                    <a:lstStyle/>
                    <a:p>
                      <a:pPr algn="l" rtl="0" fontAlgn="base"/>
                      <a:r>
                        <a:rPr lang="en-US" sz="1800" b="0" dirty="0">
                          <a:solidFill>
                            <a:sysClr val="windowText" lastClr="000000"/>
                          </a:solidFill>
                          <a:effectLst/>
                        </a:rPr>
                        <a:t>Q&amp;A interaction​</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 of questions​</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15​</a:t>
                      </a:r>
                      <a:endParaRPr lang="en-US" b="0" i="0" dirty="0">
                        <a:solidFill>
                          <a:sysClr val="windowText" lastClr="000000"/>
                        </a:solidFill>
                        <a:effectLst/>
                      </a:endParaRPr>
                    </a:p>
                  </a:txBody>
                  <a:tcPr anchor="ctr"/>
                </a:tc>
                <a:extLst>
                  <a:ext uri="{0D108BD9-81ED-4DB2-BD59-A6C34878D82A}">
                    <a16:rowId xmlns:a16="http://schemas.microsoft.com/office/drawing/2014/main" val="3901991020"/>
                  </a:ext>
                </a:extLst>
              </a:tr>
              <a:tr h="735647">
                <a:tc>
                  <a:txBody>
                    <a:bodyPr/>
                    <a:lstStyle/>
                    <a:p>
                      <a:pPr algn="l" rtl="0" fontAlgn="base"/>
                      <a:r>
                        <a:rPr lang="en-US" sz="1800" b="0" dirty="0">
                          <a:solidFill>
                            <a:sysClr val="windowText" lastClr="000000"/>
                          </a:solidFill>
                          <a:effectLst/>
                        </a:rPr>
                        <a:t>Positive </a:t>
                      </a:r>
                      <a:br>
                        <a:rPr lang="en-US" sz="1800" b="0" dirty="0">
                          <a:solidFill>
                            <a:sysClr val="windowText" lastClr="000000"/>
                          </a:solidFill>
                          <a:effectLst/>
                        </a:rPr>
                      </a:br>
                      <a:r>
                        <a:rPr lang="en-US" sz="1800" b="0" dirty="0">
                          <a:solidFill>
                            <a:sysClr val="windowText" lastClr="000000"/>
                          </a:solidFill>
                          <a:effectLst/>
                        </a:rPr>
                        <a:t>feedback​</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Percentage (%)​</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90​</a:t>
                      </a:r>
                      <a:endParaRPr lang="en-US" b="0" i="0" dirty="0">
                        <a:solidFill>
                          <a:sysClr val="windowText" lastClr="000000"/>
                        </a:solidFill>
                        <a:effectLst/>
                      </a:endParaRPr>
                    </a:p>
                  </a:txBody>
                  <a:tcPr anchor="ctr"/>
                </a:tc>
                <a:tc>
                  <a:txBody>
                    <a:bodyPr/>
                    <a:lstStyle/>
                    <a:p>
                      <a:pPr algn="l" rtl="0" fontAlgn="base"/>
                      <a:r>
                        <a:rPr lang="en-US" sz="1800" b="0" dirty="0">
                          <a:solidFill>
                            <a:sysClr val="windowText" lastClr="000000"/>
                          </a:solidFill>
                          <a:effectLst/>
                        </a:rPr>
                        <a:t>95​</a:t>
                      </a:r>
                      <a:endParaRPr lang="en-US" b="0" i="0" dirty="0">
                        <a:solidFill>
                          <a:sysClr val="windowText" lastClr="000000"/>
                        </a:solidFill>
                        <a:effectLst/>
                      </a:endParaRPr>
                    </a:p>
                  </a:txBody>
                  <a:tcPr anchor="ctr"/>
                </a:tc>
                <a:extLst>
                  <a:ext uri="{0D108BD9-81ED-4DB2-BD59-A6C34878D82A}">
                    <a16:rowId xmlns:a16="http://schemas.microsoft.com/office/drawing/2014/main" val="3170694325"/>
                  </a:ext>
                </a:extLst>
              </a:tr>
            </a:tbl>
          </a:graphicData>
        </a:graphic>
      </p:graphicFrame>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p:txBody>
          <a:bodyPr>
            <a:normAutofit/>
          </a:bodyPr>
          <a:lstStyle/>
          <a:p>
            <a:r>
              <a:rPr lang="en-US" dirty="0"/>
              <a:t>Consistent rehearsal​</a:t>
            </a:r>
          </a:p>
          <a:p>
            <a:pPr lvl="1"/>
            <a:r>
              <a:rPr lang="en-US" dirty="0"/>
              <a:t>Practice makes perfect, so strengthen your familiarity with the presentation​</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392D-A537-1DC7-B63A-F50A29C2F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CE2FC-9314-6A7D-60CE-49F6EB7D3F6E}"/>
              </a:ext>
            </a:extLst>
          </p:cNvPr>
          <p:cNvSpPr>
            <a:spLocks noGrp="1"/>
          </p:cNvSpPr>
          <p:nvPr>
            <p:ph type="title"/>
          </p:nvPr>
        </p:nvSpPr>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2429909-C97B-FACE-7613-D4014903B7EF}"/>
              </a:ext>
            </a:extLst>
          </p:cNvPr>
          <p:cNvSpPr>
            <a:spLocks noGrp="1"/>
          </p:cNvSpPr>
          <p:nvPr>
            <p:ph sz="half" idx="14"/>
          </p:nvPr>
        </p:nvSpPr>
        <p:spPr/>
        <p:txBody>
          <a:bodyPr>
            <a:normAutofit fontScale="70000" lnSpcReduction="20000"/>
          </a:bodyPr>
          <a:lstStyle/>
          <a:p>
            <a:pPr marL="342900" indent="-342900">
              <a:buFont typeface="Arial" panose="020B0604020202020204" pitchFamily="34" charset="0"/>
              <a:buChar char="•"/>
            </a:pPr>
            <a:r>
              <a:rPr lang="en-US" dirty="0"/>
              <a:t>Problem Statement</a:t>
            </a:r>
          </a:p>
          <a:p>
            <a:pPr marL="342900" indent="-342900">
              <a:buFont typeface="Arial" panose="020B0604020202020204" pitchFamily="34" charset="0"/>
              <a:buChar char="•"/>
            </a:pPr>
            <a:r>
              <a:rPr lang="en-US" dirty="0"/>
              <a:t>Implemented Use cases</a:t>
            </a:r>
          </a:p>
          <a:p>
            <a:pPr marL="342900" indent="-342900">
              <a:buFont typeface="Arial" panose="020B0604020202020204" pitchFamily="34" charset="0"/>
              <a:buChar char="•"/>
            </a:pPr>
            <a:r>
              <a:rPr lang="en-US" dirty="0"/>
              <a:t>Use case Diagram</a:t>
            </a:r>
          </a:p>
          <a:p>
            <a:pPr marL="342900" indent="-342900">
              <a:buFont typeface="Arial" panose="020B0604020202020204" pitchFamily="34" charset="0"/>
              <a:buChar char="•"/>
            </a:pPr>
            <a:r>
              <a:rPr lang="en-US" dirty="0"/>
              <a:t>Class Diagram</a:t>
            </a:r>
          </a:p>
          <a:p>
            <a:pPr marL="342900" indent="-342900">
              <a:buFont typeface="Arial" panose="020B0604020202020204" pitchFamily="34" charset="0"/>
              <a:buChar char="•"/>
            </a:pPr>
            <a:r>
              <a:rPr lang="en-US" dirty="0"/>
              <a:t>Sequence Diagram</a:t>
            </a:r>
          </a:p>
          <a:p>
            <a:pPr marL="342900" indent="-342900">
              <a:buFont typeface="Arial" panose="020B0604020202020204" pitchFamily="34" charset="0"/>
              <a:buChar char="•"/>
            </a:pPr>
            <a:r>
              <a:rPr lang="en-US" dirty="0"/>
              <a:t>Implemented Validation</a:t>
            </a:r>
          </a:p>
          <a:p>
            <a:pPr marL="342900" indent="-342900">
              <a:buFont typeface="Arial" panose="020B0604020202020204" pitchFamily="34" charset="0"/>
              <a:buChar char="•"/>
            </a:pPr>
            <a:r>
              <a:rPr lang="en-US" dirty="0"/>
              <a:t>STC conclusion</a:t>
            </a:r>
          </a:p>
        </p:txBody>
      </p:sp>
      <p:sp>
        <p:nvSpPr>
          <p:cNvPr id="6" name="Slide Number Placeholder 5">
            <a:extLst>
              <a:ext uri="{FF2B5EF4-FFF2-40B4-BE49-F238E27FC236}">
                <a16:creationId xmlns:a16="http://schemas.microsoft.com/office/drawing/2014/main" id="{76742734-9DB5-1512-6D77-E3B92232D3F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67691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Speaking engagement metrics​</a:t>
            </a:r>
          </a:p>
        </p:txBody>
      </p:sp>
      <p:graphicFrame>
        <p:nvGraphicFramePr>
          <p:cNvPr id="14" name="Table Placeholder 13">
            <a:extLst>
              <a:ext uri="{FF2B5EF4-FFF2-40B4-BE49-F238E27FC236}">
                <a16:creationId xmlns:a16="http://schemas.microsoft.com/office/drawing/2014/main" id="{597B3320-3330-1F17-5E4B-B24CAB0A4487}"/>
              </a:ext>
            </a:extLst>
          </p:cNvPr>
          <p:cNvGraphicFramePr>
            <a:graphicFrameLocks noGrp="1"/>
          </p:cNvGraphicFramePr>
          <p:nvPr>
            <p:ph type="tbl" sz="quarter" idx="13"/>
            <p:extLst>
              <p:ext uri="{D42A27DB-BD31-4B8C-83A1-F6EECF244321}">
                <p14:modId xmlns:p14="http://schemas.microsoft.com/office/powerpoint/2010/main" val="3734130339"/>
              </p:ext>
            </p:extLst>
          </p:nvPr>
        </p:nvGraphicFramePr>
        <p:xfrm>
          <a:off x="762000" y="2417763"/>
          <a:ext cx="10666412" cy="3678235"/>
        </p:xfrm>
        <a:graphic>
          <a:graphicData uri="http://schemas.openxmlformats.org/drawingml/2006/table">
            <a:tbl>
              <a:tblPr firstRow="1" bandRow="1">
                <a:tableStyleId>{C4B1156A-380E-4F78-BDF5-A606A8083BF9}</a:tableStyleId>
              </a:tblPr>
              <a:tblGrid>
                <a:gridCol w="3444221">
                  <a:extLst>
                    <a:ext uri="{9D8B030D-6E8A-4147-A177-3AD203B41FA5}">
                      <a16:colId xmlns:a16="http://schemas.microsoft.com/office/drawing/2014/main" val="4239035621"/>
                    </a:ext>
                  </a:extLst>
                </a:gridCol>
                <a:gridCol w="3253189">
                  <a:extLst>
                    <a:ext uri="{9D8B030D-6E8A-4147-A177-3AD203B41FA5}">
                      <a16:colId xmlns:a16="http://schemas.microsoft.com/office/drawing/2014/main" val="1645754944"/>
                    </a:ext>
                  </a:extLst>
                </a:gridCol>
                <a:gridCol w="2005852">
                  <a:extLst>
                    <a:ext uri="{9D8B030D-6E8A-4147-A177-3AD203B41FA5}">
                      <a16:colId xmlns:a16="http://schemas.microsoft.com/office/drawing/2014/main" val="4278473568"/>
                    </a:ext>
                  </a:extLst>
                </a:gridCol>
                <a:gridCol w="1963150">
                  <a:extLst>
                    <a:ext uri="{9D8B030D-6E8A-4147-A177-3AD203B41FA5}">
                      <a16:colId xmlns:a16="http://schemas.microsoft.com/office/drawing/2014/main" val="760742182"/>
                    </a:ext>
                  </a:extLst>
                </a:gridCol>
              </a:tblGrid>
              <a:tr h="735647">
                <a:tc>
                  <a:txBody>
                    <a:bodyPr/>
                    <a:lstStyle/>
                    <a:p>
                      <a:pPr algn="l" rtl="0" fontAlgn="base"/>
                      <a:r>
                        <a:rPr lang="en-US" sz="1800" b="1" dirty="0">
                          <a:solidFill>
                            <a:schemeClr val="tx1"/>
                          </a:solidFill>
                          <a:effectLst/>
                        </a:rPr>
                        <a:t>Impact factor​</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Measurement​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Target​</a:t>
                      </a:r>
                      <a:endParaRPr lang="en-US" b="1" i="0" dirty="0">
                        <a:solidFill>
                          <a:schemeClr val="tx1"/>
                        </a:solidFill>
                        <a:effectLst/>
                      </a:endParaRPr>
                    </a:p>
                  </a:txBody>
                  <a:tcPr anchor="ctr"/>
                </a:tc>
                <a:tc>
                  <a:txBody>
                    <a:bodyPr/>
                    <a:lstStyle/>
                    <a:p>
                      <a:pPr algn="l" rtl="0" fontAlgn="base"/>
                      <a:r>
                        <a:rPr lang="en-US" sz="1800" b="1" dirty="0">
                          <a:solidFill>
                            <a:schemeClr val="tx1"/>
                          </a:solidFill>
                          <a:effectLst/>
                        </a:rPr>
                        <a:t>Achieved​</a:t>
                      </a:r>
                      <a:endParaRPr lang="en-US" b="1" i="0" dirty="0">
                        <a:solidFill>
                          <a:schemeClr val="tx1"/>
                        </a:solidFill>
                        <a:effectLst/>
                      </a:endParaRPr>
                    </a:p>
                  </a:txBody>
                  <a:tcPr anchor="ctr"/>
                </a:tc>
                <a:extLst>
                  <a:ext uri="{0D108BD9-81ED-4DB2-BD59-A6C34878D82A}">
                    <a16:rowId xmlns:a16="http://schemas.microsoft.com/office/drawing/2014/main" val="1648889321"/>
                  </a:ext>
                </a:extLst>
              </a:tr>
              <a:tr h="735647">
                <a:tc>
                  <a:txBody>
                    <a:bodyPr/>
                    <a:lstStyle/>
                    <a:p>
                      <a:pPr algn="l" rtl="0" fontAlgn="base"/>
                      <a:r>
                        <a:rPr lang="en-US" sz="1800" b="0" dirty="0">
                          <a:solidFill>
                            <a:schemeClr val="tx1"/>
                          </a:solidFill>
                          <a:effectLst/>
                        </a:rPr>
                        <a:t>Audience interaction​</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Percentage (%)​</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85​</a:t>
                      </a:r>
                      <a:endParaRPr lang="en-US" b="0" i="0" dirty="0">
                        <a:solidFill>
                          <a:schemeClr val="tx1"/>
                        </a:solidFill>
                        <a:effectLst/>
                      </a:endParaRPr>
                    </a:p>
                  </a:txBody>
                  <a:tcPr anchor="ctr"/>
                </a:tc>
                <a:tc>
                  <a:txBody>
                    <a:bodyPr/>
                    <a:lstStyle/>
                    <a:p>
                      <a:pPr algn="l" rtl="0" fontAlgn="base"/>
                      <a:r>
                        <a:rPr lang="en-US" sz="1800" b="0" dirty="0">
                          <a:solidFill>
                            <a:schemeClr val="tx1"/>
                          </a:solidFill>
                          <a:effectLst/>
                        </a:rPr>
                        <a:t>88​</a:t>
                      </a:r>
                      <a:endParaRPr lang="en-US" b="0" i="0" dirty="0">
                        <a:solidFill>
                          <a:schemeClr val="tx1"/>
                        </a:solidFill>
                        <a:effectLst/>
                      </a:endParaRPr>
                    </a:p>
                  </a:txBody>
                  <a:tcPr anchor="ctr"/>
                </a:tc>
                <a:extLst>
                  <a:ext uri="{0D108BD9-81ED-4DB2-BD59-A6C34878D82A}">
                    <a16:rowId xmlns:a16="http://schemas.microsoft.com/office/drawing/2014/main" val="3712437685"/>
                  </a:ext>
                </a:extLst>
              </a:tr>
              <a:tr h="735647">
                <a:tc>
                  <a:txBody>
                    <a:bodyPr/>
                    <a:lstStyle/>
                    <a:p>
                      <a:pPr algn="l" rtl="0" fontAlgn="base"/>
                      <a:r>
                        <a:rPr lang="en-US" sz="1800" b="0" dirty="0">
                          <a:solidFill>
                            <a:srgbClr val="000000"/>
                          </a:solidFill>
                          <a:effectLst/>
                        </a:rPr>
                        <a:t>Knowledge retention​</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75​</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80​</a:t>
                      </a:r>
                      <a:endParaRPr lang="en-US" b="0" i="0" dirty="0">
                        <a:solidFill>
                          <a:srgbClr val="000000"/>
                        </a:solidFill>
                        <a:effectLst/>
                      </a:endParaRPr>
                    </a:p>
                  </a:txBody>
                  <a:tcPr anchor="ctr"/>
                </a:tc>
                <a:extLst>
                  <a:ext uri="{0D108BD9-81ED-4DB2-BD59-A6C34878D82A}">
                    <a16:rowId xmlns:a16="http://schemas.microsoft.com/office/drawing/2014/main" val="3973294875"/>
                  </a:ext>
                </a:extLst>
              </a:tr>
              <a:tr h="735647">
                <a:tc>
                  <a:txBody>
                    <a:bodyPr/>
                    <a:lstStyle/>
                    <a:p>
                      <a:pPr algn="l" rtl="0" fontAlgn="base"/>
                      <a:r>
                        <a:rPr lang="en-US" sz="1800" b="0" dirty="0">
                          <a:solidFill>
                            <a:srgbClr val="000000"/>
                          </a:solidFill>
                          <a:effectLst/>
                        </a:rPr>
                        <a:t>Post-presentation surveys​</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Average rating​</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4.2​</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4.5​</a:t>
                      </a:r>
                      <a:endParaRPr lang="en-US" b="0" i="0" dirty="0">
                        <a:solidFill>
                          <a:srgbClr val="000000"/>
                        </a:solidFill>
                        <a:effectLst/>
                      </a:endParaRPr>
                    </a:p>
                  </a:txBody>
                  <a:tcPr anchor="ctr"/>
                </a:tc>
                <a:extLst>
                  <a:ext uri="{0D108BD9-81ED-4DB2-BD59-A6C34878D82A}">
                    <a16:rowId xmlns:a16="http://schemas.microsoft.com/office/drawing/2014/main" val="496715685"/>
                  </a:ext>
                </a:extLst>
              </a:tr>
              <a:tr h="735647">
                <a:tc>
                  <a:txBody>
                    <a:bodyPr/>
                    <a:lstStyle/>
                    <a:p>
                      <a:pPr algn="l" rtl="0" fontAlgn="base"/>
                      <a:r>
                        <a:rPr lang="en-US" sz="1800" b="0" dirty="0">
                          <a:solidFill>
                            <a:srgbClr val="000000"/>
                          </a:solidFill>
                          <a:effectLst/>
                        </a:rPr>
                        <a:t>Referral rate​</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Percentage (%)​</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10​</a:t>
                      </a:r>
                      <a:endParaRPr lang="en-US" b="0" i="0" dirty="0">
                        <a:solidFill>
                          <a:srgbClr val="000000"/>
                        </a:solidFill>
                        <a:effectLst/>
                      </a:endParaRPr>
                    </a:p>
                  </a:txBody>
                  <a:tcPr anchor="ctr"/>
                </a:tc>
                <a:tc>
                  <a:txBody>
                    <a:bodyPr/>
                    <a:lstStyle/>
                    <a:p>
                      <a:pPr algn="l" rtl="0" fontAlgn="base"/>
                      <a:r>
                        <a:rPr lang="en-US" sz="1800" b="0" dirty="0">
                          <a:solidFill>
                            <a:srgbClr val="000000"/>
                          </a:solidFill>
                          <a:effectLst/>
                        </a:rPr>
                        <a:t>12​</a:t>
                      </a:r>
                      <a:endParaRPr lang="en-US" b="0" i="0" dirty="0">
                        <a:solidFill>
                          <a:srgbClr val="000000"/>
                        </a:solidFill>
                        <a:effectLst/>
                      </a:endParaRPr>
                    </a:p>
                  </a:txBody>
                  <a:tcPr anchor="ctr"/>
                </a:tc>
                <a:extLst>
                  <a:ext uri="{0D108BD9-81ED-4DB2-BD59-A6C34878D82A}">
                    <a16:rowId xmlns:a16="http://schemas.microsoft.com/office/drawing/2014/main" val="3683074674"/>
                  </a:ext>
                </a:extLst>
              </a:tr>
            </a:tbl>
          </a:graphicData>
        </a:graphic>
      </p:graphicFrame>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r>
              <a:rPr lang="en-US" dirty="0"/>
              <a:t>Problem</a:t>
            </a:r>
            <a:br>
              <a:rPr lang="en-US" dirty="0"/>
            </a:br>
            <a:r>
              <a:rPr lang="en-US" dirty="0"/>
              <a:t>statement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F223-8114-6968-054E-45451BD2C51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9A5E50-3CE6-9B9E-EA6B-0F9DE3AC0AF1}"/>
              </a:ext>
            </a:extLst>
          </p:cNvPr>
          <p:cNvSpPr>
            <a:spLocks noGrp="1"/>
          </p:cNvSpPr>
          <p:nvPr>
            <p:ph type="title"/>
          </p:nvPr>
        </p:nvSpPr>
        <p:spPr/>
        <p:txBody>
          <a:bodyPr>
            <a:normAutofit/>
          </a:bodyPr>
          <a:lstStyle/>
          <a:p>
            <a:r>
              <a:rPr lang="en-US" dirty="0"/>
              <a:t>Problem statement</a:t>
            </a:r>
          </a:p>
        </p:txBody>
      </p:sp>
      <p:sp>
        <p:nvSpPr>
          <p:cNvPr id="9" name="Text Placeholder 8">
            <a:extLst>
              <a:ext uri="{FF2B5EF4-FFF2-40B4-BE49-F238E27FC236}">
                <a16:creationId xmlns:a16="http://schemas.microsoft.com/office/drawing/2014/main" id="{468C1135-54BF-E079-EBEF-6505DE52E080}"/>
              </a:ext>
            </a:extLst>
          </p:cNvPr>
          <p:cNvSpPr>
            <a:spLocks noGrp="1"/>
          </p:cNvSpPr>
          <p:nvPr>
            <p:ph type="body" sz="quarter" idx="13"/>
          </p:nvPr>
        </p:nvSpPr>
        <p:spPr>
          <a:xfrm>
            <a:off x="762000" y="2221675"/>
            <a:ext cx="10663375" cy="3933063"/>
          </a:xfrm>
        </p:spPr>
        <p:txBody>
          <a:bodyPr>
            <a:normAutofit/>
          </a:bodyPr>
          <a:lstStyle/>
          <a:p>
            <a:pPr marL="0" marR="0" indent="0">
              <a:lnSpc>
                <a:spcPct val="115000"/>
              </a:lnSpc>
              <a:spcBef>
                <a:spcPts val="0"/>
              </a:spcBef>
              <a:spcAft>
                <a:spcPts val="800"/>
              </a:spcAft>
              <a:buNone/>
            </a:pPr>
            <a:r>
              <a:rPr lang="en-US" sz="2800" kern="100" dirty="0">
                <a:effectLst/>
                <a:latin typeface="Aptos" panose="020B0004020202020204" pitchFamily="34" charset="0"/>
                <a:ea typeface="Aptos" panose="020B0004020202020204" pitchFamily="34" charset="0"/>
                <a:cs typeface="Arial" panose="020B0604020202020204" pitchFamily="34" charset="0"/>
              </a:rPr>
              <a:t>The Movie Rental System is designed to facilitate the management of movie rentals for members and administrators. Each member is assigned a unique ID and their personal information, including name, address, and phone number, is securely stored. The system catalogs movies with details such as title, format, genre, director, cast, quantity, and availability status.</a:t>
            </a:r>
          </a:p>
        </p:txBody>
      </p:sp>
      <p:sp>
        <p:nvSpPr>
          <p:cNvPr id="13" name="Slide Number Placeholder 12">
            <a:extLst>
              <a:ext uri="{FF2B5EF4-FFF2-40B4-BE49-F238E27FC236}">
                <a16:creationId xmlns:a16="http://schemas.microsoft.com/office/drawing/2014/main" id="{7124B420-23E5-2BFF-58FA-BD01720B7B4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660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F0E3-AC63-AAB1-BD1A-0C4CD7D4D66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FCE28BB-D671-82AD-B03B-8A10313D77B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670DF2F2-9161-3AB5-5A4A-1B610F5E2EF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3" name="Text Placeholder 8">
            <a:extLst>
              <a:ext uri="{FF2B5EF4-FFF2-40B4-BE49-F238E27FC236}">
                <a16:creationId xmlns:a16="http://schemas.microsoft.com/office/drawing/2014/main" id="{F2126FA7-F4D2-3E0E-8B46-B267DEDC071B}"/>
              </a:ext>
            </a:extLst>
          </p:cNvPr>
          <p:cNvSpPr txBox="1">
            <a:spLocks/>
          </p:cNvSpPr>
          <p:nvPr/>
        </p:nvSpPr>
        <p:spPr>
          <a:xfrm>
            <a:off x="762000" y="2221675"/>
            <a:ext cx="10663375"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Members can check out movies for a standard period of 7 days (with an option to extend for an additional 3 days). Each checkout is recorded with relevant dates and will eventually include late return fines and payment records.</a:t>
            </a:r>
          </a:p>
          <a:p>
            <a:pPr marL="0" indent="0">
              <a:lnSpc>
                <a:spcPct val="115000"/>
              </a:lnSpc>
              <a:spcAft>
                <a:spcPts val="800"/>
              </a:spcAft>
              <a:buFont typeface="Arial" panose="020B0604020202020204" pitchFamily="34" charset="0"/>
              <a:buNone/>
            </a:pPr>
            <a:r>
              <a:rPr lang="en-US" kern="100" dirty="0">
                <a:latin typeface="Aptos" panose="020B0004020202020204" pitchFamily="34" charset="0"/>
                <a:ea typeface="Aptos" panose="020B0004020202020204" pitchFamily="34" charset="0"/>
                <a:cs typeface="Arial" panose="020B0604020202020204" pitchFamily="34" charset="0"/>
              </a:rPr>
              <a:t>Administrators have a dedicated login that allows them to manage member information, add new movies to the genre, and facilitate movie checkouts.</a:t>
            </a:r>
          </a:p>
        </p:txBody>
      </p:sp>
    </p:spTree>
    <p:extLst>
      <p:ext uri="{BB962C8B-B14F-4D97-AF65-F5344CB8AC3E}">
        <p14:creationId xmlns:p14="http://schemas.microsoft.com/office/powerpoint/2010/main" val="310009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9A75E-EB2F-ADF7-F920-C1389C26F06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2440527-A2DE-9855-B29D-FFCB5CAF91F9}"/>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22B0916F-0636-96BC-7F9F-9CFE07E8DD10}"/>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5" name="Text Placeholder 8">
            <a:extLst>
              <a:ext uri="{FF2B5EF4-FFF2-40B4-BE49-F238E27FC236}">
                <a16:creationId xmlns:a16="http://schemas.microsoft.com/office/drawing/2014/main" id="{9A054DA6-1E1D-634C-D22E-BB5A1E623EF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Administrator</a:t>
            </a:r>
            <a:r>
              <a:rPr lang="en-US" sz="2000" kern="100" dirty="0">
                <a:latin typeface="Aptos" panose="020B0004020202020204" pitchFamily="34" charset="0"/>
                <a:ea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6B4BFBFA-2F4B-3E7B-7716-B18DF25279B9}"/>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Aft>
                <a:spcPts val="800"/>
              </a:spcAft>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Member</a:t>
            </a:r>
            <a:r>
              <a:rPr lang="en-US" sz="2000" kern="100" dirty="0">
                <a:latin typeface="Aptos" panose="020B0004020202020204" pitchFamily="34" charset="0"/>
                <a:cs typeface="Arial" panose="020B0604020202020204" pitchFamily="34" charset="0"/>
              </a:rPr>
              <a:t> must have a unique ID and other information:</a:t>
            </a:r>
          </a:p>
          <a:p>
            <a:pPr>
              <a:lnSpc>
                <a:spcPct val="115000"/>
              </a:lnSpc>
              <a:spcAft>
                <a:spcPts val="800"/>
              </a:spcAft>
            </a:pPr>
            <a:r>
              <a:rPr lang="en-US" sz="2000" kern="100" dirty="0">
                <a:latin typeface="Aptos" panose="020B0004020202020204" pitchFamily="34" charset="0"/>
                <a:cs typeface="Arial" panose="020B0604020202020204" pitchFamily="34" charset="0"/>
              </a:rPr>
              <a:t>First Name</a:t>
            </a:r>
          </a:p>
          <a:p>
            <a:pPr>
              <a:lnSpc>
                <a:spcPct val="115000"/>
              </a:lnSpc>
              <a:spcAft>
                <a:spcPts val="800"/>
              </a:spcAft>
            </a:pPr>
            <a:r>
              <a:rPr lang="en-US" sz="2000" kern="100" dirty="0">
                <a:latin typeface="Aptos" panose="020B0004020202020204" pitchFamily="34" charset="0"/>
                <a:cs typeface="Arial" panose="020B0604020202020204" pitchFamily="34" charset="0"/>
              </a:rPr>
              <a:t>Last Name</a:t>
            </a:r>
          </a:p>
          <a:p>
            <a:pPr>
              <a:lnSpc>
                <a:spcPct val="115000"/>
              </a:lnSpc>
              <a:spcAft>
                <a:spcPts val="800"/>
              </a:spcAft>
            </a:pPr>
            <a:r>
              <a:rPr lang="en-US" sz="2000" kern="100" dirty="0">
                <a:latin typeface="Aptos" panose="020B0004020202020204" pitchFamily="34" charset="0"/>
                <a:cs typeface="Arial" panose="020B0604020202020204" pitchFamily="34" charset="0"/>
              </a:rPr>
              <a:t>Address</a:t>
            </a:r>
          </a:p>
          <a:p>
            <a:pPr>
              <a:lnSpc>
                <a:spcPct val="115000"/>
              </a:lnSpc>
              <a:spcAft>
                <a:spcPts val="800"/>
              </a:spcAft>
            </a:pPr>
            <a:r>
              <a:rPr lang="en-US" sz="2000" kern="100" dirty="0">
                <a:latin typeface="Aptos" panose="020B0004020202020204" pitchFamily="34" charset="0"/>
                <a:cs typeface="Arial" panose="020B0604020202020204" pitchFamily="34" charset="0"/>
              </a:rPr>
              <a:t>Phone Number</a:t>
            </a:r>
          </a:p>
        </p:txBody>
      </p:sp>
    </p:spTree>
    <p:extLst>
      <p:ext uri="{BB962C8B-B14F-4D97-AF65-F5344CB8AC3E}">
        <p14:creationId xmlns:p14="http://schemas.microsoft.com/office/powerpoint/2010/main" val="22648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E54B9-2C12-67BA-4452-1E69B1E9552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24CDC9A-61B1-00D3-6CF5-56AB4AF90418}"/>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58FEB5D4-63A5-E91C-6E2E-C3609D55CB5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5" name="Text Placeholder 8">
            <a:extLst>
              <a:ext uri="{FF2B5EF4-FFF2-40B4-BE49-F238E27FC236}">
                <a16:creationId xmlns:a16="http://schemas.microsoft.com/office/drawing/2014/main" id="{1A237B3E-6A55-AB1B-EE20-4023EE71B282}"/>
              </a:ext>
            </a:extLst>
          </p:cNvPr>
          <p:cNvSpPr txBox="1">
            <a:spLocks/>
          </p:cNvSpPr>
          <p:nvPr/>
        </p:nvSpPr>
        <p:spPr>
          <a:xfrm>
            <a:off x="762001" y="2221675"/>
            <a:ext cx="5128436" cy="39330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800" kern="100" dirty="0">
                <a:latin typeface="Aptos" panose="020B0004020202020204" pitchFamily="34" charset="0"/>
                <a:cs typeface="Arial" panose="020B0604020202020204" pitchFamily="34" charset="0"/>
              </a:rPr>
              <a:t>Each </a:t>
            </a:r>
            <a:r>
              <a:rPr lang="en-US" sz="1800" b="1" kern="100" dirty="0">
                <a:latin typeface="Aptos" panose="020B0004020202020204" pitchFamily="34" charset="0"/>
                <a:cs typeface="Arial" panose="020B0604020202020204" pitchFamily="34" charset="0"/>
              </a:rPr>
              <a:t>Movie</a:t>
            </a:r>
            <a:r>
              <a:rPr lang="en-US" sz="1800" kern="100" dirty="0">
                <a:latin typeface="Aptos" panose="020B0004020202020204" pitchFamily="34" charset="0"/>
                <a:cs typeface="Arial" panose="020B0604020202020204" pitchFamily="34" charset="0"/>
              </a:rPr>
              <a:t> must have the following attributes:</a:t>
            </a:r>
          </a:p>
          <a:p>
            <a:pPr>
              <a:lnSpc>
                <a:spcPct val="115000"/>
              </a:lnSpc>
              <a:spcAft>
                <a:spcPts val="800"/>
              </a:spcAft>
            </a:pPr>
            <a:r>
              <a:rPr lang="en-US" sz="1800" kern="100" dirty="0">
                <a:latin typeface="Aptos" panose="020B0004020202020204" pitchFamily="34" charset="0"/>
                <a:cs typeface="Arial" panose="020B0604020202020204" pitchFamily="34" charset="0"/>
              </a:rPr>
              <a:t>Title</a:t>
            </a:r>
          </a:p>
          <a:p>
            <a:pPr>
              <a:lnSpc>
                <a:spcPct val="115000"/>
              </a:lnSpc>
              <a:spcAft>
                <a:spcPts val="800"/>
              </a:spcAft>
            </a:pPr>
            <a:r>
              <a:rPr lang="en-US" sz="1800" kern="100" dirty="0">
                <a:latin typeface="Aptos" panose="020B0004020202020204" pitchFamily="34" charset="0"/>
                <a:cs typeface="Arial" panose="020B0604020202020204" pitchFamily="34" charset="0"/>
              </a:rPr>
              <a:t>Format (e.g., DVD, Blu-ray)</a:t>
            </a:r>
          </a:p>
          <a:p>
            <a:pPr>
              <a:lnSpc>
                <a:spcPct val="115000"/>
              </a:lnSpc>
              <a:spcAft>
                <a:spcPts val="800"/>
              </a:spcAft>
            </a:pPr>
            <a:r>
              <a:rPr lang="en-US" sz="1800" kern="100" dirty="0">
                <a:latin typeface="Aptos" panose="020B0004020202020204" pitchFamily="34" charset="0"/>
                <a:cs typeface="Arial" panose="020B0604020202020204" pitchFamily="34" charset="0"/>
              </a:rPr>
              <a:t>Genre</a:t>
            </a:r>
          </a:p>
          <a:p>
            <a:pPr>
              <a:lnSpc>
                <a:spcPct val="115000"/>
              </a:lnSpc>
              <a:spcAft>
                <a:spcPts val="800"/>
              </a:spcAft>
            </a:pPr>
            <a:r>
              <a:rPr lang="en-US" sz="1800" kern="100" dirty="0">
                <a:latin typeface="Aptos" panose="020B0004020202020204" pitchFamily="34" charset="0"/>
                <a:cs typeface="Arial" panose="020B0604020202020204" pitchFamily="34" charset="0"/>
              </a:rPr>
              <a:t>Author (Author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Director (Director of the movie)</a:t>
            </a:r>
          </a:p>
          <a:p>
            <a:pPr>
              <a:lnSpc>
                <a:spcPct val="115000"/>
              </a:lnSpc>
              <a:spcAft>
                <a:spcPts val="800"/>
              </a:spcAft>
            </a:pPr>
            <a:r>
              <a:rPr lang="en-US" sz="1800" kern="100" dirty="0">
                <a:latin typeface="Aptos" panose="020B0004020202020204" pitchFamily="34" charset="0"/>
                <a:cs typeface="Arial" panose="020B0604020202020204" pitchFamily="34" charset="0"/>
              </a:rPr>
              <a:t>List of Actors</a:t>
            </a:r>
          </a:p>
          <a:p>
            <a:pPr>
              <a:lnSpc>
                <a:spcPct val="115000"/>
              </a:lnSpc>
              <a:spcAft>
                <a:spcPts val="800"/>
              </a:spcAft>
            </a:pPr>
            <a:r>
              <a:rPr lang="en-US" sz="1800" kern="100" dirty="0">
                <a:latin typeface="Aptos" panose="020B0004020202020204" pitchFamily="34" charset="0"/>
                <a:cs typeface="Arial" panose="020B0604020202020204" pitchFamily="34" charset="0"/>
              </a:rPr>
              <a:t>Quantity Available</a:t>
            </a:r>
          </a:p>
          <a:p>
            <a:pPr>
              <a:lnSpc>
                <a:spcPct val="115000"/>
              </a:lnSpc>
              <a:spcAft>
                <a:spcPts val="800"/>
              </a:spcAft>
            </a:pPr>
            <a:r>
              <a:rPr lang="en-US" sz="1800" kern="100" dirty="0">
                <a:latin typeface="Aptos" panose="020B0004020202020204" pitchFamily="34" charset="0"/>
                <a:cs typeface="Arial" panose="020B0604020202020204" pitchFamily="34" charset="0"/>
              </a:rPr>
              <a:t>Price</a:t>
            </a:r>
          </a:p>
          <a:p>
            <a:pPr>
              <a:lnSpc>
                <a:spcPct val="115000"/>
              </a:lnSpc>
              <a:spcAft>
                <a:spcPts val="800"/>
              </a:spcAft>
            </a:pPr>
            <a:r>
              <a:rPr lang="en-US" sz="1800" kern="100" dirty="0">
                <a:latin typeface="Aptos" panose="020B0004020202020204" pitchFamily="34" charset="0"/>
                <a:cs typeface="Arial" panose="020B0604020202020204" pitchFamily="34" charset="0"/>
              </a:rPr>
              <a:t>Availability Status (indicating if the movie is rentable)</a:t>
            </a:r>
          </a:p>
        </p:txBody>
      </p:sp>
      <p:sp>
        <p:nvSpPr>
          <p:cNvPr id="8" name="Text Placeholder 8">
            <a:extLst>
              <a:ext uri="{FF2B5EF4-FFF2-40B4-BE49-F238E27FC236}">
                <a16:creationId xmlns:a16="http://schemas.microsoft.com/office/drawing/2014/main" id="{DE7E9C36-B329-7BDD-6B79-E3DC416228CB}"/>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1700" kern="100" dirty="0">
                <a:latin typeface="Aptos" panose="020B0004020202020204" pitchFamily="34" charset="0"/>
                <a:cs typeface="Arial" panose="020B0604020202020204" pitchFamily="34" charset="0"/>
              </a:rPr>
              <a:t>Each </a:t>
            </a:r>
            <a:r>
              <a:rPr lang="en-US" sz="1700" b="1" kern="100" dirty="0">
                <a:latin typeface="Aptos" panose="020B0004020202020204" pitchFamily="34" charset="0"/>
                <a:cs typeface="Arial" panose="020B0604020202020204" pitchFamily="34" charset="0"/>
              </a:rPr>
              <a:t>Actor, Director &amp; Author </a:t>
            </a:r>
            <a:r>
              <a:rPr lang="en-US" sz="17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1700" kern="100" dirty="0">
                <a:latin typeface="Aptos" panose="020B0004020202020204" pitchFamily="34" charset="0"/>
                <a:cs typeface="Arial" panose="020B0604020202020204" pitchFamily="34" charset="0"/>
              </a:rPr>
              <a:t>First Name</a:t>
            </a:r>
          </a:p>
          <a:p>
            <a:pPr>
              <a:lnSpc>
                <a:spcPct val="115000"/>
              </a:lnSpc>
              <a:spcAft>
                <a:spcPts val="800"/>
              </a:spcAft>
            </a:pPr>
            <a:r>
              <a:rPr lang="en-US" sz="1700" kern="100" dirty="0">
                <a:latin typeface="Aptos" panose="020B0004020202020204" pitchFamily="34" charset="0"/>
                <a:cs typeface="Arial" panose="020B0604020202020204" pitchFamily="34" charset="0"/>
              </a:rPr>
              <a:t>Last Name</a:t>
            </a:r>
          </a:p>
          <a:p>
            <a:pPr>
              <a:lnSpc>
                <a:spcPct val="115000"/>
              </a:lnSpc>
              <a:spcAft>
                <a:spcPts val="800"/>
              </a:spcAft>
            </a:pPr>
            <a:r>
              <a:rPr lang="en-US" sz="1700" kern="100" dirty="0">
                <a:latin typeface="Aptos" panose="020B0004020202020204" pitchFamily="34" charset="0"/>
                <a:cs typeface="Arial" panose="020B0604020202020204" pitchFamily="34" charset="0"/>
              </a:rPr>
              <a:t>Bio</a:t>
            </a:r>
          </a:p>
        </p:txBody>
      </p:sp>
    </p:spTree>
    <p:extLst>
      <p:ext uri="{BB962C8B-B14F-4D97-AF65-F5344CB8AC3E}">
        <p14:creationId xmlns:p14="http://schemas.microsoft.com/office/powerpoint/2010/main" val="90433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F04D-2F3D-10D4-017F-39C43DE9277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D6FE40D-C01C-8DF7-07AC-B77285EBD80E}"/>
              </a:ext>
            </a:extLst>
          </p:cNvPr>
          <p:cNvSpPr>
            <a:spLocks noGrp="1"/>
          </p:cNvSpPr>
          <p:nvPr>
            <p:ph type="title"/>
          </p:nvPr>
        </p:nvSpPr>
        <p:spPr/>
        <p:txBody>
          <a:bodyPr>
            <a:normAutofit/>
          </a:bodyPr>
          <a:lstStyle/>
          <a:p>
            <a:r>
              <a:rPr lang="en-US" dirty="0"/>
              <a:t>Problem statement </a:t>
            </a:r>
            <a:r>
              <a:rPr lang="en-US" sz="2800" dirty="0"/>
              <a:t>(continued)</a:t>
            </a:r>
            <a:endParaRPr lang="en-US" dirty="0"/>
          </a:p>
        </p:txBody>
      </p:sp>
      <p:sp>
        <p:nvSpPr>
          <p:cNvPr id="13" name="Slide Number Placeholder 12">
            <a:extLst>
              <a:ext uri="{FF2B5EF4-FFF2-40B4-BE49-F238E27FC236}">
                <a16:creationId xmlns:a16="http://schemas.microsoft.com/office/drawing/2014/main" id="{D8F3A444-61E3-4586-52E7-46598989165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Text Placeholder 8">
            <a:extLst>
              <a:ext uri="{FF2B5EF4-FFF2-40B4-BE49-F238E27FC236}">
                <a16:creationId xmlns:a16="http://schemas.microsoft.com/office/drawing/2014/main" id="{75ABCD9C-47DC-ACDB-2D27-54E0EA6D86EA}"/>
              </a:ext>
            </a:extLst>
          </p:cNvPr>
          <p:cNvSpPr txBox="1">
            <a:spLocks/>
          </p:cNvSpPr>
          <p:nvPr/>
        </p:nvSpPr>
        <p:spPr>
          <a:xfrm>
            <a:off x="762001" y="2221675"/>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ea typeface="Aptos" panose="020B0004020202020204" pitchFamily="34" charset="0"/>
                <a:cs typeface="Arial" panose="020B0604020202020204" pitchFamily="34" charset="0"/>
              </a:rPr>
              <a:t>Each </a:t>
            </a:r>
            <a:r>
              <a:rPr lang="en-US" sz="2000" b="1" kern="100" dirty="0">
                <a:latin typeface="Aptos" panose="020B0004020202020204" pitchFamily="34" charset="0"/>
                <a:ea typeface="Aptos" panose="020B0004020202020204" pitchFamily="34" charset="0"/>
                <a:cs typeface="Arial" panose="020B0604020202020204" pitchFamily="34" charset="0"/>
              </a:rPr>
              <a:t>Checkout Entry</a:t>
            </a:r>
            <a:r>
              <a:rPr lang="en-US" sz="2000" kern="100" dirty="0">
                <a:latin typeface="Aptos" panose="020B0004020202020204" pitchFamily="34" charset="0"/>
                <a:ea typeface="Aptos" panose="020B0004020202020204" pitchFamily="34" charset="0"/>
                <a:cs typeface="Arial" panose="020B0604020202020204" pitchFamily="34" charset="0"/>
              </a:rPr>
              <a:t> must have a unique Member ID and other information:</a:t>
            </a:r>
          </a:p>
          <a:p>
            <a:pPr>
              <a:lnSpc>
                <a:spcPct val="115000"/>
              </a:lnSpc>
              <a:spcAft>
                <a:spcPts val="800"/>
              </a:spcAft>
            </a:pPr>
            <a:r>
              <a:rPr lang="en-US" sz="2000" kern="100" dirty="0">
                <a:latin typeface="Aptos" panose="020B0004020202020204" pitchFamily="34" charset="0"/>
                <a:ea typeface="Aptos" panose="020B0004020202020204" pitchFamily="34" charset="0"/>
                <a:cs typeface="Arial" panose="020B0604020202020204" pitchFamily="34" charset="0"/>
              </a:rPr>
              <a:t>movie</a:t>
            </a:r>
          </a:p>
          <a:p>
            <a:pPr>
              <a:lnSpc>
                <a:spcPct val="115000"/>
              </a:lnSpc>
              <a:spcAft>
                <a:spcPts val="800"/>
              </a:spcAft>
            </a:pPr>
            <a:r>
              <a:rPr lang="en-US" sz="2000" kern="100" dirty="0">
                <a:latin typeface="Aptos" panose="020B0004020202020204" pitchFamily="34" charset="0"/>
                <a:cs typeface="Arial" panose="020B0604020202020204" pitchFamily="34" charset="0"/>
              </a:rPr>
              <a:t>Checkout date</a:t>
            </a:r>
          </a:p>
          <a:p>
            <a:pPr>
              <a:lnSpc>
                <a:spcPct val="115000"/>
              </a:lnSpc>
              <a:spcAft>
                <a:spcPts val="800"/>
              </a:spcAft>
            </a:pPr>
            <a:r>
              <a:rPr lang="en-US" sz="2000" kern="100" dirty="0">
                <a:latin typeface="Aptos" panose="020B0004020202020204" pitchFamily="34" charset="0"/>
                <a:cs typeface="Arial" panose="020B0604020202020204" pitchFamily="34" charset="0"/>
              </a:rPr>
              <a:t>Due date</a:t>
            </a:r>
          </a:p>
          <a:p>
            <a:pPr marL="0" indent="0">
              <a:lnSpc>
                <a:spcPct val="115000"/>
              </a:lnSpc>
              <a:spcAft>
                <a:spcPts val="800"/>
              </a:spcAft>
              <a:buFont typeface="Arial" panose="020B0604020202020204" pitchFamily="34" charset="0"/>
              <a:buNone/>
            </a:pPr>
            <a:endParaRPr lang="en-US" sz="2000" kern="100" dirty="0">
              <a:latin typeface="Aptos" panose="020B0004020202020204" pitchFamily="34" charset="0"/>
              <a:ea typeface="Aptos" panose="020B00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D05C8013-07E7-8C13-EE5C-39B69CFB3D3C}"/>
              </a:ext>
            </a:extLst>
          </p:cNvPr>
          <p:cNvSpPr txBox="1">
            <a:spLocks/>
          </p:cNvSpPr>
          <p:nvPr/>
        </p:nvSpPr>
        <p:spPr>
          <a:xfrm>
            <a:off x="5975498" y="2232308"/>
            <a:ext cx="5128436" cy="39330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US" sz="2000" kern="100" dirty="0">
                <a:latin typeface="Aptos" panose="020B0004020202020204" pitchFamily="34" charset="0"/>
                <a:cs typeface="Arial" panose="020B0604020202020204" pitchFamily="34" charset="0"/>
              </a:rPr>
              <a:t>Each </a:t>
            </a:r>
            <a:r>
              <a:rPr lang="en-US" sz="2000" b="1" kern="100" dirty="0">
                <a:latin typeface="Aptos" panose="020B0004020202020204" pitchFamily="34" charset="0"/>
                <a:cs typeface="Arial" panose="020B0604020202020204" pitchFamily="34" charset="0"/>
              </a:rPr>
              <a:t>Checkout Record </a:t>
            </a:r>
            <a:r>
              <a:rPr lang="en-US" sz="2000" kern="100" dirty="0">
                <a:latin typeface="Aptos" panose="020B0004020202020204" pitchFamily="34" charset="0"/>
                <a:cs typeface="Arial" panose="020B0604020202020204" pitchFamily="34" charset="0"/>
              </a:rPr>
              <a:t>must have the following attributes:</a:t>
            </a:r>
          </a:p>
          <a:p>
            <a:pPr>
              <a:lnSpc>
                <a:spcPct val="115000"/>
              </a:lnSpc>
              <a:spcAft>
                <a:spcPts val="800"/>
              </a:spcAft>
            </a:pPr>
            <a:r>
              <a:rPr lang="en-US" sz="2000" kern="100" dirty="0">
                <a:latin typeface="Aptos" panose="020B0004020202020204" pitchFamily="34" charset="0"/>
                <a:cs typeface="Arial" panose="020B0604020202020204" pitchFamily="34" charset="0"/>
              </a:rPr>
              <a:t>member</a:t>
            </a:r>
          </a:p>
          <a:p>
            <a:pPr>
              <a:lnSpc>
                <a:spcPct val="115000"/>
              </a:lnSpc>
              <a:spcAft>
                <a:spcPts val="800"/>
              </a:spcAft>
            </a:pPr>
            <a:r>
              <a:rPr lang="en-US" sz="2000" kern="100" dirty="0">
                <a:latin typeface="Aptos" panose="020B0004020202020204" pitchFamily="34" charset="0"/>
                <a:cs typeface="Arial" panose="020B0604020202020204" pitchFamily="34" charset="0"/>
              </a:rPr>
              <a:t>Total amount</a:t>
            </a:r>
          </a:p>
          <a:p>
            <a:pPr>
              <a:lnSpc>
                <a:spcPct val="115000"/>
              </a:lnSpc>
              <a:spcAft>
                <a:spcPts val="800"/>
              </a:spcAft>
            </a:pPr>
            <a:r>
              <a:rPr lang="en-US" sz="2000" kern="100" dirty="0">
                <a:latin typeface="Aptos" panose="020B0004020202020204" pitchFamily="34" charset="0"/>
                <a:cs typeface="Arial" panose="020B0604020202020204" pitchFamily="34" charset="0"/>
              </a:rPr>
              <a:t>List of Checkout Entries</a:t>
            </a:r>
          </a:p>
        </p:txBody>
      </p:sp>
    </p:spTree>
    <p:extLst>
      <p:ext uri="{BB962C8B-B14F-4D97-AF65-F5344CB8AC3E}">
        <p14:creationId xmlns:p14="http://schemas.microsoft.com/office/powerpoint/2010/main" val="208573429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96</TotalTime>
  <Words>1122</Words>
  <Application>Microsoft Office PowerPoint</Application>
  <PresentationFormat>Widescreen</PresentationFormat>
  <Paragraphs>276</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Arial</vt:lpstr>
      <vt:lpstr>Avenir Next LT Pro</vt:lpstr>
      <vt:lpstr>Calibri</vt:lpstr>
      <vt:lpstr>Custom</vt:lpstr>
      <vt:lpstr>Movies Rental application</vt:lpstr>
      <vt:lpstr>Group 4</vt:lpstr>
      <vt:lpstr>Agenda</vt:lpstr>
      <vt:lpstr>Problem statement</vt:lpstr>
      <vt:lpstr>Problem statement</vt:lpstr>
      <vt:lpstr>Problem statement (continued)</vt:lpstr>
      <vt:lpstr>Problem statement (continued)</vt:lpstr>
      <vt:lpstr>Problem statement (continued)</vt:lpstr>
      <vt:lpstr>Problem statement (continued)</vt:lpstr>
      <vt:lpstr>Implemented  Use-cases</vt:lpstr>
      <vt:lpstr>Implemented  Use-cases</vt:lpstr>
      <vt:lpstr>Class Diagram</vt:lpstr>
      <vt:lpstr>class diagram</vt:lpstr>
      <vt:lpstr>Use-Case Diagram</vt:lpstr>
      <vt:lpstr>Use-Case diagram</vt:lpstr>
      <vt:lpstr>Sequence diagrams</vt:lpstr>
      <vt:lpstr>Sequence diagram 1 </vt:lpstr>
      <vt:lpstr>Sequence diagram 2</vt:lpstr>
      <vt:lpstr>Sequence diagram 3 </vt:lpstr>
      <vt:lpstr>Implemented validations</vt:lpstr>
      <vt:lpstr>Implemented validations</vt:lpstr>
      <vt:lpstr>STC Conclusion</vt:lpstr>
      <vt:lpstr>STC Conclusion</vt:lpstr>
      <vt:lpstr>STC Conclusion</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Hossam Hassan</dc:creator>
  <cp:lastModifiedBy>Hossam Hassan</cp:lastModifiedBy>
  <cp:revision>9</cp:revision>
  <dcterms:created xsi:type="dcterms:W3CDTF">2024-10-23T18:50:31Z</dcterms:created>
  <dcterms:modified xsi:type="dcterms:W3CDTF">2024-10-23T20:26:32Z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